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57" r:id="rId8"/>
    <p:sldId id="258" r:id="rId9"/>
    <p:sldId id="259" r:id="rId10"/>
    <p:sldId id="265" r:id="rId11"/>
    <p:sldId id="266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8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3B1C3-726B-4015-9D77-8FBAF017D10B}" type="datetimeFigureOut">
              <a:rPr lang="pt-BR" smtClean="0"/>
              <a:t>27/06/2016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0C6E1-60E8-464C-9B31-8FD57BE35C8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5453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3B1C3-726B-4015-9D77-8FBAF017D10B}" type="datetimeFigureOut">
              <a:rPr lang="pt-BR" smtClean="0"/>
              <a:t>27/06/2016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0C6E1-60E8-464C-9B31-8FD57BE35C8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2195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3B1C3-726B-4015-9D77-8FBAF017D10B}" type="datetimeFigureOut">
              <a:rPr lang="pt-BR" smtClean="0"/>
              <a:t>27/06/2016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0C6E1-60E8-464C-9B31-8FD57BE35C8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7913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3B1C3-726B-4015-9D77-8FBAF017D10B}" type="datetimeFigureOut">
              <a:rPr lang="pt-BR" smtClean="0"/>
              <a:t>27/06/2016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0C6E1-60E8-464C-9B31-8FD57BE35C8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3068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3B1C3-726B-4015-9D77-8FBAF017D10B}" type="datetimeFigureOut">
              <a:rPr lang="pt-BR" smtClean="0"/>
              <a:t>27/06/2016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0C6E1-60E8-464C-9B31-8FD57BE35C8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5278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3B1C3-726B-4015-9D77-8FBAF017D10B}" type="datetimeFigureOut">
              <a:rPr lang="pt-BR" smtClean="0"/>
              <a:t>27/06/2016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0C6E1-60E8-464C-9B31-8FD57BE35C8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0141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3B1C3-726B-4015-9D77-8FBAF017D10B}" type="datetimeFigureOut">
              <a:rPr lang="pt-BR" smtClean="0"/>
              <a:t>27/06/2016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0C6E1-60E8-464C-9B31-8FD57BE35C8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1567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3B1C3-726B-4015-9D77-8FBAF017D10B}" type="datetimeFigureOut">
              <a:rPr lang="pt-BR" smtClean="0"/>
              <a:t>27/06/2016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0C6E1-60E8-464C-9B31-8FD57BE35C8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580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3B1C3-726B-4015-9D77-8FBAF017D10B}" type="datetimeFigureOut">
              <a:rPr lang="pt-BR" smtClean="0"/>
              <a:t>27/06/2016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0C6E1-60E8-464C-9B31-8FD57BE35C8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7652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3B1C3-726B-4015-9D77-8FBAF017D10B}" type="datetimeFigureOut">
              <a:rPr lang="pt-BR" smtClean="0"/>
              <a:t>27/06/2016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0C6E1-60E8-464C-9B31-8FD57BE35C8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3646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3B1C3-726B-4015-9D77-8FBAF017D10B}" type="datetimeFigureOut">
              <a:rPr lang="pt-BR" smtClean="0"/>
              <a:t>27/06/2016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0C6E1-60E8-464C-9B31-8FD57BE35C8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5004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3B1C3-726B-4015-9D77-8FBAF017D10B}" type="datetimeFigureOut">
              <a:rPr lang="pt-BR" smtClean="0"/>
              <a:t>27/06/2016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0C6E1-60E8-464C-9B31-8FD57BE35C8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1695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/>
            </a:r>
            <a:br>
              <a:rPr lang="pt-BR" dirty="0"/>
            </a:br>
            <a:r>
              <a:rPr lang="en-US" dirty="0"/>
              <a:t> </a:t>
            </a:r>
            <a:r>
              <a:rPr lang="en-US" b="1" dirty="0"/>
              <a:t>The concept as reflex of objective reality in </a:t>
            </a:r>
            <a:r>
              <a:rPr lang="en-US" b="1" dirty="0" smtClean="0"/>
              <a:t>thought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8836280" y="3509963"/>
            <a:ext cx="1831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mtClean="0"/>
              <a:t>Marcelo J. S. Silva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85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Collective</a:t>
            </a:r>
            <a:r>
              <a:rPr lang="pt-BR" dirty="0" smtClean="0"/>
              <a:t> Health (≠ </a:t>
            </a:r>
            <a:r>
              <a:rPr lang="pt-BR" dirty="0" err="1" smtClean="0"/>
              <a:t>Public</a:t>
            </a:r>
            <a:r>
              <a:rPr lang="pt-BR" dirty="0" smtClean="0"/>
              <a:t> Health)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sz="3000" dirty="0" smtClean="0"/>
              <a:t>The 1970s in </a:t>
            </a:r>
            <a:r>
              <a:rPr lang="pt-BR" sz="3000" dirty="0" err="1" smtClean="0"/>
              <a:t>Brazil</a:t>
            </a:r>
            <a:endParaRPr lang="pt-BR" sz="3000" dirty="0" smtClean="0"/>
          </a:p>
          <a:p>
            <a:pPr lvl="1"/>
            <a:r>
              <a:rPr lang="pt-BR" sz="2600" dirty="0" err="1" smtClean="0"/>
              <a:t>Military</a:t>
            </a:r>
            <a:r>
              <a:rPr lang="pt-BR" sz="2600" dirty="0" smtClean="0"/>
              <a:t> </a:t>
            </a:r>
            <a:r>
              <a:rPr lang="pt-BR" sz="2600" dirty="0" err="1" smtClean="0"/>
              <a:t>dictatorship</a:t>
            </a:r>
            <a:r>
              <a:rPr lang="pt-BR" sz="2600" dirty="0" smtClean="0"/>
              <a:t> (1964-1985)</a:t>
            </a:r>
          </a:p>
          <a:p>
            <a:pPr lvl="1"/>
            <a:endParaRPr lang="pt-BR" sz="2600" dirty="0" smtClean="0"/>
          </a:p>
          <a:p>
            <a:pPr lvl="1"/>
            <a:r>
              <a:rPr lang="pt-BR" sz="2600" dirty="0" err="1" smtClean="0"/>
              <a:t>Defeat</a:t>
            </a:r>
            <a:r>
              <a:rPr lang="pt-BR" sz="2600" dirty="0" smtClean="0"/>
              <a:t> </a:t>
            </a:r>
            <a:r>
              <a:rPr lang="pt-BR" sz="2600" dirty="0" err="1" smtClean="0"/>
              <a:t>of</a:t>
            </a:r>
            <a:r>
              <a:rPr lang="pt-BR" sz="2600" dirty="0" smtClean="0"/>
              <a:t> </a:t>
            </a:r>
            <a:r>
              <a:rPr lang="pt-BR" sz="2600" dirty="0" err="1" smtClean="0"/>
              <a:t>the</a:t>
            </a:r>
            <a:r>
              <a:rPr lang="pt-BR" sz="2600" dirty="0" smtClean="0"/>
              <a:t> cultural </a:t>
            </a:r>
            <a:r>
              <a:rPr lang="pt-BR" sz="2600" dirty="0" err="1" smtClean="0"/>
              <a:t>revolution</a:t>
            </a:r>
            <a:r>
              <a:rPr lang="pt-BR" sz="2600" dirty="0" smtClean="0"/>
              <a:t> </a:t>
            </a:r>
            <a:r>
              <a:rPr lang="pt-BR" sz="2600" dirty="0" err="1" smtClean="0"/>
              <a:t>of</a:t>
            </a:r>
            <a:r>
              <a:rPr lang="pt-BR" sz="2600" dirty="0" smtClean="0"/>
              <a:t> 1968</a:t>
            </a:r>
          </a:p>
          <a:p>
            <a:pPr lvl="1"/>
            <a:endParaRPr lang="pt-BR" sz="2600" dirty="0" smtClean="0"/>
          </a:p>
          <a:p>
            <a:pPr lvl="1"/>
            <a:r>
              <a:rPr lang="pt-BR" sz="2600" dirty="0" err="1" smtClean="0"/>
              <a:t>Crisis</a:t>
            </a:r>
            <a:r>
              <a:rPr lang="pt-BR" sz="2600" dirty="0" smtClean="0"/>
              <a:t> </a:t>
            </a:r>
            <a:r>
              <a:rPr lang="pt-BR" sz="2600" dirty="0" err="1" smtClean="0"/>
              <a:t>of</a:t>
            </a:r>
            <a:r>
              <a:rPr lang="pt-BR" sz="2600" dirty="0" smtClean="0"/>
              <a:t> </a:t>
            </a:r>
            <a:r>
              <a:rPr lang="pt-BR" sz="2600" dirty="0" err="1" smtClean="0"/>
              <a:t>education</a:t>
            </a:r>
            <a:r>
              <a:rPr lang="pt-BR" sz="2600" dirty="0" smtClean="0"/>
              <a:t> </a:t>
            </a:r>
            <a:r>
              <a:rPr lang="pt-BR" sz="2600" dirty="0" err="1" smtClean="0"/>
              <a:t>of</a:t>
            </a:r>
            <a:r>
              <a:rPr lang="pt-BR" sz="2600" dirty="0" smtClean="0"/>
              <a:t> </a:t>
            </a:r>
            <a:r>
              <a:rPr lang="pt-BR" sz="2600" i="1" dirty="0" err="1" smtClean="0"/>
              <a:t>Public</a:t>
            </a:r>
            <a:r>
              <a:rPr lang="pt-BR" sz="2600" i="1" dirty="0" smtClean="0"/>
              <a:t> Health </a:t>
            </a:r>
            <a:r>
              <a:rPr lang="pt-BR" sz="2600" dirty="0" err="1" smtClean="0"/>
              <a:t>and</a:t>
            </a:r>
            <a:r>
              <a:rPr lang="pt-BR" sz="2600" dirty="0" smtClean="0"/>
              <a:t> </a:t>
            </a:r>
            <a:r>
              <a:rPr lang="pt-BR" sz="2600" i="1" dirty="0" smtClean="0"/>
              <a:t>Medicine</a:t>
            </a:r>
          </a:p>
        </p:txBody>
      </p:sp>
      <p:pic>
        <p:nvPicPr>
          <p:cNvPr id="2050" name="Picture 2" descr="http://www.memoriasindical.com.br/sites/arquivos/uploads/16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980" y="1626361"/>
            <a:ext cx="3617020" cy="2157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anos60.files.wordpress.com/2008/05/maio-68-contre-la-repress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980" y="3784101"/>
            <a:ext cx="3617020" cy="249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0228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Collective</a:t>
            </a:r>
            <a:r>
              <a:rPr lang="pt-BR" dirty="0" smtClean="0"/>
              <a:t> Health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8930951" cy="4808440"/>
          </a:xfrm>
        </p:spPr>
        <p:txBody>
          <a:bodyPr>
            <a:normAutofit/>
          </a:bodyPr>
          <a:lstStyle/>
          <a:p>
            <a:endParaRPr lang="pt-BR" dirty="0" smtClean="0"/>
          </a:p>
          <a:p>
            <a:r>
              <a:rPr lang="pt-BR" sz="3000" dirty="0" err="1" smtClean="0"/>
              <a:t>Reapper</a:t>
            </a:r>
            <a:r>
              <a:rPr lang="pt-BR" sz="3000" dirty="0" smtClean="0"/>
              <a:t> </a:t>
            </a:r>
            <a:r>
              <a:rPr lang="pt-BR" sz="3000" dirty="0" err="1" smtClean="0"/>
              <a:t>studies</a:t>
            </a:r>
            <a:r>
              <a:rPr lang="pt-BR" sz="3000" dirty="0" smtClean="0"/>
              <a:t> </a:t>
            </a:r>
            <a:r>
              <a:rPr lang="pt-BR" sz="3000" dirty="0" err="1" smtClean="0"/>
              <a:t>about</a:t>
            </a:r>
            <a:r>
              <a:rPr lang="pt-BR" sz="3000" dirty="0" smtClean="0"/>
              <a:t> Marx </a:t>
            </a:r>
            <a:r>
              <a:rPr lang="pt-BR" sz="3000" dirty="0" err="1" smtClean="0"/>
              <a:t>and</a:t>
            </a:r>
            <a:r>
              <a:rPr lang="pt-BR" sz="3000" dirty="0" smtClean="0"/>
              <a:t> </a:t>
            </a:r>
            <a:r>
              <a:rPr lang="pt-BR" sz="3000" dirty="0" err="1" smtClean="0"/>
              <a:t>Marxism</a:t>
            </a:r>
            <a:endParaRPr lang="pt-BR" sz="3000" dirty="0" smtClean="0"/>
          </a:p>
          <a:p>
            <a:pPr lvl="1"/>
            <a:r>
              <a:rPr lang="pt-BR" sz="2600" dirty="0" err="1" smtClean="0"/>
              <a:t>Mainly</a:t>
            </a:r>
            <a:r>
              <a:rPr lang="pt-BR" sz="2600" dirty="0" smtClean="0"/>
              <a:t> </a:t>
            </a:r>
            <a:r>
              <a:rPr lang="pt-BR" sz="2600" dirty="0" err="1" smtClean="0"/>
              <a:t>based</a:t>
            </a:r>
            <a:r>
              <a:rPr lang="pt-BR" sz="2600" dirty="0" smtClean="0"/>
              <a:t> </a:t>
            </a:r>
            <a:r>
              <a:rPr lang="pt-BR" sz="2600" dirty="0" err="1" smtClean="0"/>
              <a:t>on</a:t>
            </a:r>
            <a:r>
              <a:rPr lang="pt-BR" sz="2600" dirty="0" smtClean="0"/>
              <a:t> Althusser (</a:t>
            </a:r>
            <a:r>
              <a:rPr lang="pt-BR" sz="2600" dirty="0" err="1" smtClean="0"/>
              <a:t>structuralism</a:t>
            </a:r>
            <a:r>
              <a:rPr lang="pt-BR" sz="2600" dirty="0" smtClean="0"/>
              <a:t>)</a:t>
            </a:r>
          </a:p>
          <a:p>
            <a:endParaRPr lang="pt-BR" dirty="0"/>
          </a:p>
          <a:p>
            <a:r>
              <a:rPr lang="pt-BR" sz="3000" dirty="0" err="1" smtClean="0"/>
              <a:t>Distrust</a:t>
            </a:r>
            <a:r>
              <a:rPr lang="pt-BR" sz="3000" dirty="0" smtClean="0"/>
              <a:t> in Science (as a </a:t>
            </a:r>
            <a:r>
              <a:rPr lang="pt-BR" sz="3000" dirty="0" err="1" smtClean="0"/>
              <a:t>capitalist</a:t>
            </a:r>
            <a:r>
              <a:rPr lang="pt-BR" sz="3000" dirty="0" smtClean="0"/>
              <a:t>/</a:t>
            </a:r>
            <a:r>
              <a:rPr lang="pt-BR" sz="3000" dirty="0" err="1" smtClean="0"/>
              <a:t>modern</a:t>
            </a:r>
            <a:r>
              <a:rPr lang="pt-BR" sz="3000" dirty="0" smtClean="0"/>
              <a:t> </a:t>
            </a:r>
            <a:r>
              <a:rPr lang="pt-BR" sz="3000" dirty="0" err="1" smtClean="0"/>
              <a:t>rationality</a:t>
            </a:r>
            <a:r>
              <a:rPr lang="pt-BR" sz="3000" dirty="0" smtClean="0"/>
              <a:t>)</a:t>
            </a:r>
          </a:p>
          <a:p>
            <a:pPr lvl="1"/>
            <a:r>
              <a:rPr lang="pt-BR" sz="2600" dirty="0" smtClean="0"/>
              <a:t>Michel Foucault (</a:t>
            </a:r>
            <a:r>
              <a:rPr lang="pt-BR" sz="2600" i="1" dirty="0" err="1" smtClean="0"/>
              <a:t>proto</a:t>
            </a:r>
            <a:r>
              <a:rPr lang="pt-BR" sz="2600" dirty="0" smtClean="0"/>
              <a:t> </a:t>
            </a:r>
            <a:r>
              <a:rPr lang="pt-BR" sz="2600" dirty="0" err="1" smtClean="0"/>
              <a:t>postmodern</a:t>
            </a:r>
            <a:r>
              <a:rPr lang="pt-BR" sz="2600" dirty="0" smtClean="0"/>
              <a:t>)</a:t>
            </a:r>
          </a:p>
          <a:p>
            <a:pPr lvl="1"/>
            <a:endParaRPr lang="pt-BR" dirty="0"/>
          </a:p>
          <a:p>
            <a:r>
              <a:rPr lang="pt-BR" sz="2000" dirty="0" smtClean="0"/>
              <a:t>Note: in </a:t>
            </a:r>
            <a:r>
              <a:rPr lang="pt-BR" sz="2000" dirty="0" err="1"/>
              <a:t>B</a:t>
            </a:r>
            <a:r>
              <a:rPr lang="pt-BR" sz="2000" dirty="0" err="1" smtClean="0"/>
              <a:t>razilian</a:t>
            </a:r>
            <a:r>
              <a:rPr lang="pt-BR" sz="2000" dirty="0" smtClean="0"/>
              <a:t> Social </a:t>
            </a:r>
            <a:r>
              <a:rPr lang="pt-BR" sz="2000" dirty="0" err="1" smtClean="0"/>
              <a:t>Sciences</a:t>
            </a:r>
            <a:r>
              <a:rPr lang="pt-BR" sz="2000" dirty="0" smtClean="0"/>
              <a:t> </a:t>
            </a:r>
            <a:r>
              <a:rPr lang="pt-BR" sz="2000" dirty="0" err="1" smtClean="0"/>
              <a:t>there</a:t>
            </a:r>
            <a:r>
              <a:rPr lang="pt-BR" sz="2000" dirty="0" smtClean="0"/>
              <a:t> </a:t>
            </a:r>
            <a:r>
              <a:rPr lang="pt-BR" sz="2000" dirty="0" err="1" smtClean="0"/>
              <a:t>is</a:t>
            </a:r>
            <a:r>
              <a:rPr lang="pt-BR" sz="2000" dirty="0" smtClean="0"/>
              <a:t> a </a:t>
            </a:r>
            <a:r>
              <a:rPr lang="pt-BR" sz="2000" dirty="0" err="1" smtClean="0"/>
              <a:t>fascination</a:t>
            </a:r>
            <a:r>
              <a:rPr lang="pt-BR" sz="2000" dirty="0" smtClean="0"/>
              <a:t> </a:t>
            </a:r>
            <a:r>
              <a:rPr lang="pt-BR" sz="2000" dirty="0" err="1" smtClean="0"/>
              <a:t>with</a:t>
            </a:r>
            <a:r>
              <a:rPr lang="pt-BR" sz="2000" dirty="0" smtClean="0"/>
              <a:t> </a:t>
            </a:r>
            <a:r>
              <a:rPr lang="pt-BR" sz="2000" dirty="0" err="1" smtClean="0"/>
              <a:t>French</a:t>
            </a:r>
            <a:r>
              <a:rPr lang="pt-BR" sz="2000" dirty="0" smtClean="0"/>
              <a:t> </a:t>
            </a:r>
            <a:r>
              <a:rPr lang="pt-BR" sz="2000" dirty="0" err="1" smtClean="0"/>
              <a:t>authors</a:t>
            </a:r>
            <a:r>
              <a:rPr lang="pt-BR" sz="2000" dirty="0" smtClean="0"/>
              <a:t> </a:t>
            </a:r>
            <a:r>
              <a:rPr lang="pt-BR" sz="2000" dirty="0" err="1" smtClean="0"/>
              <a:t>and</a:t>
            </a:r>
            <a:r>
              <a:rPr lang="pt-BR" sz="2000" dirty="0" smtClean="0"/>
              <a:t> a </a:t>
            </a:r>
            <a:r>
              <a:rPr lang="pt-BR" sz="2000" dirty="0" err="1" smtClean="0"/>
              <a:t>kind</a:t>
            </a:r>
            <a:r>
              <a:rPr lang="pt-BR" sz="2000" dirty="0" smtClean="0"/>
              <a:t> </a:t>
            </a:r>
            <a:r>
              <a:rPr lang="pt-BR" sz="2000" dirty="0" err="1" smtClean="0"/>
              <a:t>of</a:t>
            </a:r>
            <a:r>
              <a:rPr lang="pt-BR" sz="2000" dirty="0" smtClean="0"/>
              <a:t> </a:t>
            </a:r>
            <a:r>
              <a:rPr lang="pt-BR" sz="2000" dirty="0" err="1" smtClean="0"/>
              <a:t>displeasure</a:t>
            </a:r>
            <a:r>
              <a:rPr lang="pt-BR" sz="2000" dirty="0" smtClean="0"/>
              <a:t> </a:t>
            </a:r>
            <a:r>
              <a:rPr lang="pt-BR" sz="2000" dirty="0" err="1" smtClean="0"/>
              <a:t>with</a:t>
            </a:r>
            <a:r>
              <a:rPr lang="pt-BR" sz="2000" dirty="0" smtClean="0"/>
              <a:t> </a:t>
            </a:r>
            <a:r>
              <a:rPr lang="pt-BR" sz="2000" dirty="0" err="1" smtClean="0"/>
              <a:t>German</a:t>
            </a:r>
            <a:r>
              <a:rPr lang="pt-BR" sz="2000" dirty="0" smtClean="0"/>
              <a:t> </a:t>
            </a:r>
            <a:r>
              <a:rPr lang="pt-BR" sz="2000" dirty="0" err="1" smtClean="0"/>
              <a:t>ones</a:t>
            </a:r>
            <a:endParaRPr lang="pt-BR" sz="2000" dirty="0" smtClean="0"/>
          </a:p>
        </p:txBody>
      </p:sp>
      <p:pic>
        <p:nvPicPr>
          <p:cNvPr id="3074" name="Picture 2" descr="https://upload.wikimedia.org/wikipedia/en/5/51/Althuss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8491" y="0"/>
            <a:ext cx="2323510" cy="368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michel-foucault.com/gallery/pictures/foucault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8490" y="3680442"/>
            <a:ext cx="2323509" cy="3177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265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Collective</a:t>
            </a:r>
            <a:r>
              <a:rPr lang="pt-BR" dirty="0" smtClean="0"/>
              <a:t> Health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err="1" smtClean="0"/>
              <a:t>Struggle</a:t>
            </a:r>
            <a:r>
              <a:rPr lang="pt-BR" dirty="0" smtClean="0"/>
              <a:t> for </a:t>
            </a:r>
            <a:r>
              <a:rPr lang="pt-BR" dirty="0" err="1" smtClean="0"/>
              <a:t>democracy</a:t>
            </a:r>
            <a:endParaRPr lang="pt-BR" dirty="0" smtClean="0"/>
          </a:p>
          <a:p>
            <a:r>
              <a:rPr lang="pt-BR" dirty="0" err="1" smtClean="0"/>
              <a:t>Struggle</a:t>
            </a:r>
            <a:r>
              <a:rPr lang="pt-BR" dirty="0" smtClean="0"/>
              <a:t> for </a:t>
            </a:r>
            <a:r>
              <a:rPr lang="pt-BR" dirty="0" err="1" smtClean="0"/>
              <a:t>basic</a:t>
            </a:r>
            <a:r>
              <a:rPr lang="pt-BR" dirty="0" smtClean="0"/>
              <a:t> </a:t>
            </a:r>
            <a:r>
              <a:rPr lang="pt-BR" dirty="0" err="1" smtClean="0"/>
              <a:t>reforms</a:t>
            </a:r>
            <a:r>
              <a:rPr lang="pt-BR" dirty="0" smtClean="0"/>
              <a:t> (</a:t>
            </a:r>
            <a:r>
              <a:rPr lang="pt-BR" dirty="0" err="1" smtClean="0"/>
              <a:t>agrarian</a:t>
            </a:r>
            <a:r>
              <a:rPr lang="pt-BR" dirty="0" smtClean="0"/>
              <a:t>, </a:t>
            </a:r>
            <a:r>
              <a:rPr lang="pt-BR" dirty="0" err="1" smtClean="0"/>
              <a:t>urban</a:t>
            </a:r>
            <a:r>
              <a:rPr lang="pt-BR" dirty="0" smtClean="0"/>
              <a:t>, </a:t>
            </a:r>
            <a:r>
              <a:rPr lang="pt-BR" dirty="0" err="1" smtClean="0"/>
              <a:t>health</a:t>
            </a:r>
            <a:r>
              <a:rPr lang="pt-BR" dirty="0" smtClean="0"/>
              <a:t> system, etc.)</a:t>
            </a:r>
          </a:p>
          <a:p>
            <a:pPr lvl="1"/>
            <a:r>
              <a:rPr lang="pt-BR" dirty="0" err="1" smtClean="0"/>
              <a:t>Brazilian</a:t>
            </a:r>
            <a:r>
              <a:rPr lang="pt-BR" dirty="0" smtClean="0"/>
              <a:t> Health </a:t>
            </a:r>
            <a:r>
              <a:rPr lang="pt-BR" dirty="0" err="1" smtClean="0"/>
              <a:t>Reform</a:t>
            </a:r>
            <a:r>
              <a:rPr lang="pt-BR" dirty="0" smtClean="0"/>
              <a:t> (BHR)</a:t>
            </a:r>
          </a:p>
          <a:p>
            <a:endParaRPr lang="pt-BR" dirty="0" smtClean="0"/>
          </a:p>
          <a:p>
            <a:r>
              <a:rPr lang="pt-BR" dirty="0" err="1" smtClean="0"/>
              <a:t>Critic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an</a:t>
            </a:r>
            <a:r>
              <a:rPr lang="pt-BR" dirty="0" smtClean="0"/>
              <a:t> </a:t>
            </a:r>
            <a:r>
              <a:rPr lang="pt-BR" dirty="0" err="1" smtClean="0"/>
              <a:t>strictly</a:t>
            </a:r>
            <a:r>
              <a:rPr lang="pt-BR" dirty="0" smtClean="0"/>
              <a:t> </a:t>
            </a:r>
            <a:r>
              <a:rPr lang="pt-BR" dirty="0" err="1" smtClean="0"/>
              <a:t>biological</a:t>
            </a:r>
            <a:r>
              <a:rPr lang="pt-BR" dirty="0" smtClean="0"/>
              <a:t> </a:t>
            </a:r>
            <a:r>
              <a:rPr lang="pt-BR" b="1" dirty="0" err="1" smtClean="0"/>
              <a:t>understanding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health</a:t>
            </a:r>
            <a:r>
              <a:rPr lang="pt-BR" dirty="0" smtClean="0"/>
              <a:t> in Medicine </a:t>
            </a:r>
            <a:r>
              <a:rPr lang="pt-BR" dirty="0" err="1" smtClean="0"/>
              <a:t>and</a:t>
            </a:r>
            <a:r>
              <a:rPr lang="pt-BR" dirty="0" smtClean="0"/>
              <a:t> </a:t>
            </a:r>
            <a:r>
              <a:rPr lang="pt-BR" dirty="0" err="1" smtClean="0"/>
              <a:t>Public</a:t>
            </a:r>
            <a:r>
              <a:rPr lang="pt-BR" dirty="0" smtClean="0"/>
              <a:t> Health</a:t>
            </a:r>
          </a:p>
          <a:p>
            <a:pPr lvl="1"/>
            <a:r>
              <a:rPr lang="pt-BR" dirty="0" err="1" smtClean="0"/>
              <a:t>An</a:t>
            </a:r>
            <a:r>
              <a:rPr lang="pt-BR" dirty="0" smtClean="0"/>
              <a:t> </a:t>
            </a:r>
            <a:r>
              <a:rPr lang="pt-BR" dirty="0" err="1" smtClean="0"/>
              <a:t>epistemological</a:t>
            </a:r>
            <a:r>
              <a:rPr lang="pt-BR" dirty="0" smtClean="0"/>
              <a:t> critique</a:t>
            </a:r>
          </a:p>
          <a:p>
            <a:pPr lvl="1"/>
            <a:r>
              <a:rPr lang="pt-BR" dirty="0" err="1" smtClean="0"/>
              <a:t>Search</a:t>
            </a:r>
            <a:r>
              <a:rPr lang="pt-BR" dirty="0" smtClean="0"/>
              <a:t> for a new paradigma (</a:t>
            </a:r>
            <a:r>
              <a:rPr lang="pt-BR" dirty="0" err="1" smtClean="0"/>
              <a:t>scientific</a:t>
            </a:r>
            <a:r>
              <a:rPr lang="pt-BR" dirty="0" smtClean="0"/>
              <a:t> </a:t>
            </a:r>
            <a:r>
              <a:rPr lang="pt-BR" dirty="0" err="1" smtClean="0"/>
              <a:t>paradigm</a:t>
            </a:r>
            <a:r>
              <a:rPr lang="pt-BR" dirty="0" smtClean="0"/>
              <a:t> </a:t>
            </a:r>
            <a:r>
              <a:rPr lang="pt-BR" dirty="0" err="1" smtClean="0"/>
              <a:t>exhausted</a:t>
            </a:r>
            <a:r>
              <a:rPr lang="pt-BR" dirty="0" smtClean="0"/>
              <a:t>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90996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Collective</a:t>
            </a:r>
            <a:r>
              <a:rPr lang="pt-BR" dirty="0" smtClean="0"/>
              <a:t> Health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err="1" smtClean="0"/>
              <a:t>This</a:t>
            </a:r>
            <a:r>
              <a:rPr lang="pt-BR" dirty="0" smtClean="0"/>
              <a:t> </a:t>
            </a:r>
            <a:r>
              <a:rPr lang="pt-BR" dirty="0" err="1" smtClean="0"/>
              <a:t>critical</a:t>
            </a:r>
            <a:r>
              <a:rPr lang="pt-BR" dirty="0" smtClean="0"/>
              <a:t> </a:t>
            </a:r>
            <a:r>
              <a:rPr lang="pt-BR" dirty="0" err="1" smtClean="0"/>
              <a:t>movement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Health, </a:t>
            </a:r>
            <a:r>
              <a:rPr lang="pt-BR" dirty="0" err="1" smtClean="0"/>
              <a:t>against</a:t>
            </a:r>
            <a:r>
              <a:rPr lang="pt-BR" dirty="0"/>
              <a:t> </a:t>
            </a:r>
            <a:r>
              <a:rPr lang="pt-BR" dirty="0" err="1" smtClean="0"/>
              <a:t>an</a:t>
            </a:r>
            <a:r>
              <a:rPr lang="pt-BR" dirty="0" smtClean="0"/>
              <a:t> </a:t>
            </a:r>
            <a:r>
              <a:rPr lang="pt-BR" dirty="0" err="1" smtClean="0"/>
              <a:t>strictly</a:t>
            </a:r>
            <a:r>
              <a:rPr lang="pt-BR" dirty="0" smtClean="0"/>
              <a:t> </a:t>
            </a:r>
            <a:r>
              <a:rPr lang="pt-BR" dirty="0" err="1" smtClean="0"/>
              <a:t>biological</a:t>
            </a:r>
            <a:r>
              <a:rPr lang="pt-BR" dirty="0" smtClean="0"/>
              <a:t> </a:t>
            </a:r>
            <a:r>
              <a:rPr lang="pt-BR" dirty="0" err="1" smtClean="0"/>
              <a:t>understanding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health</a:t>
            </a:r>
            <a:r>
              <a:rPr lang="pt-BR" dirty="0" smtClean="0"/>
              <a:t>, </a:t>
            </a:r>
            <a:r>
              <a:rPr lang="pt-BR" dirty="0" err="1" smtClean="0"/>
              <a:t>that</a:t>
            </a:r>
            <a:r>
              <a:rPr lang="pt-BR" dirty="0" smtClean="0"/>
              <a:t> helps </a:t>
            </a:r>
            <a:r>
              <a:rPr lang="pt-BR" dirty="0" err="1" smtClean="0"/>
              <a:t>originate</a:t>
            </a:r>
            <a:r>
              <a:rPr lang="pt-BR" dirty="0" smtClean="0"/>
              <a:t> BHR, </a:t>
            </a:r>
            <a:r>
              <a:rPr lang="pt-BR" dirty="0" err="1" smtClean="0"/>
              <a:t>influenced</a:t>
            </a:r>
            <a:r>
              <a:rPr lang="pt-BR" dirty="0" smtClean="0"/>
              <a:t> </a:t>
            </a:r>
            <a:r>
              <a:rPr lang="pt-BR" dirty="0" err="1" smtClean="0"/>
              <a:t>by</a:t>
            </a:r>
            <a:r>
              <a:rPr lang="pt-BR" dirty="0" smtClean="0"/>
              <a:t> Althusser </a:t>
            </a:r>
            <a:r>
              <a:rPr lang="pt-BR" dirty="0" err="1" smtClean="0"/>
              <a:t>and</a:t>
            </a:r>
            <a:r>
              <a:rPr lang="pt-BR" dirty="0" smtClean="0"/>
              <a:t> </a:t>
            </a:r>
            <a:r>
              <a:rPr lang="pt-BR" dirty="0" err="1" smtClean="0"/>
              <a:t>mainly</a:t>
            </a:r>
            <a:r>
              <a:rPr lang="pt-BR" dirty="0" smtClean="0"/>
              <a:t> Foucault, </a:t>
            </a:r>
            <a:r>
              <a:rPr lang="pt-BR" dirty="0" err="1" smtClean="0"/>
              <a:t>is</a:t>
            </a:r>
            <a:r>
              <a:rPr lang="pt-BR" dirty="0" smtClean="0"/>
              <a:t> </a:t>
            </a:r>
            <a:r>
              <a:rPr lang="pt-BR" dirty="0" err="1" smtClean="0"/>
              <a:t>what</a:t>
            </a:r>
            <a:r>
              <a:rPr lang="pt-BR" dirty="0" smtClean="0"/>
              <a:t> </a:t>
            </a:r>
            <a:r>
              <a:rPr lang="pt-BR" dirty="0" err="1" smtClean="0"/>
              <a:t>is</a:t>
            </a:r>
            <a:r>
              <a:rPr lang="pt-BR" dirty="0" smtClean="0"/>
              <a:t> </a:t>
            </a:r>
            <a:r>
              <a:rPr lang="pt-BR" dirty="0" err="1" smtClean="0"/>
              <a:t>called</a:t>
            </a:r>
            <a:r>
              <a:rPr lang="pt-BR" dirty="0" smtClean="0"/>
              <a:t> </a:t>
            </a:r>
            <a:r>
              <a:rPr lang="pt-BR" dirty="0" err="1" smtClean="0"/>
              <a:t>Collective</a:t>
            </a:r>
            <a:r>
              <a:rPr lang="pt-BR" dirty="0" smtClean="0"/>
              <a:t> Health.</a:t>
            </a:r>
          </a:p>
          <a:p>
            <a:endParaRPr lang="pt-BR" dirty="0"/>
          </a:p>
          <a:p>
            <a:r>
              <a:rPr lang="pt-BR" dirty="0" err="1" smtClean="0"/>
              <a:t>Nowadays</a:t>
            </a:r>
            <a:r>
              <a:rPr lang="pt-BR" dirty="0"/>
              <a:t> </a:t>
            </a:r>
            <a:r>
              <a:rPr lang="pt-BR" dirty="0" err="1" smtClean="0"/>
              <a:t>is</a:t>
            </a:r>
            <a:r>
              <a:rPr lang="pt-BR" dirty="0" smtClean="0"/>
              <a:t> a </a:t>
            </a:r>
            <a:r>
              <a:rPr lang="pt-BR" dirty="0" err="1" smtClean="0"/>
              <a:t>movement</a:t>
            </a:r>
            <a:r>
              <a:rPr lang="pt-BR" dirty="0" smtClean="0"/>
              <a:t> </a:t>
            </a:r>
            <a:r>
              <a:rPr lang="pt-BR" dirty="0" err="1" smtClean="0"/>
              <a:t>mainly</a:t>
            </a:r>
            <a:r>
              <a:rPr lang="pt-BR" dirty="0" smtClean="0"/>
              <a:t> </a:t>
            </a:r>
            <a:r>
              <a:rPr lang="pt-BR" dirty="0" err="1" smtClean="0"/>
              <a:t>postmodern</a:t>
            </a:r>
            <a:r>
              <a:rPr lang="pt-BR" dirty="0" smtClean="0"/>
              <a:t> </a:t>
            </a:r>
            <a:r>
              <a:rPr lang="pt-BR" dirty="0" err="1" smtClean="0"/>
              <a:t>and</a:t>
            </a:r>
            <a:r>
              <a:rPr lang="pt-BR" dirty="0" smtClean="0"/>
              <a:t> </a:t>
            </a:r>
            <a:r>
              <a:rPr lang="pt-BR" dirty="0" err="1" smtClean="0"/>
              <a:t>eclectic</a:t>
            </a:r>
            <a:r>
              <a:rPr lang="pt-BR" dirty="0" smtClean="0"/>
              <a:t>, </a:t>
            </a:r>
            <a:r>
              <a:rPr lang="pt-BR" dirty="0" err="1" smtClean="0"/>
              <a:t>but</a:t>
            </a:r>
            <a:r>
              <a:rPr lang="pt-BR" dirty="0" smtClean="0"/>
              <a:t> it </a:t>
            </a:r>
            <a:r>
              <a:rPr lang="pt-BR" dirty="0" err="1" smtClean="0"/>
              <a:t>is</a:t>
            </a:r>
            <a:r>
              <a:rPr lang="pt-BR" dirty="0" smtClean="0"/>
              <a:t>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critical</a:t>
            </a:r>
            <a:r>
              <a:rPr lang="pt-BR" dirty="0" smtClean="0"/>
              <a:t> </a:t>
            </a:r>
            <a:r>
              <a:rPr lang="pt-BR" dirty="0" err="1" smtClean="0"/>
              <a:t>movement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Health in </a:t>
            </a:r>
            <a:r>
              <a:rPr lang="pt-BR" dirty="0" err="1" smtClean="0"/>
              <a:t>Brazil</a:t>
            </a:r>
            <a:r>
              <a:rPr lang="pt-BR" dirty="0" smtClean="0"/>
              <a:t>.</a:t>
            </a:r>
          </a:p>
          <a:p>
            <a:pPr lvl="1"/>
            <a:r>
              <a:rPr lang="pt-BR" dirty="0" smtClean="0"/>
              <a:t>New </a:t>
            </a:r>
            <a:r>
              <a:rPr lang="pt-BR" dirty="0" err="1" smtClean="0"/>
              <a:t>authors</a:t>
            </a:r>
            <a:r>
              <a:rPr lang="pt-BR" dirty="0" smtClean="0"/>
              <a:t> are </a:t>
            </a:r>
            <a:r>
              <a:rPr lang="pt-BR" dirty="0" err="1" smtClean="0"/>
              <a:t>influenced</a:t>
            </a:r>
            <a:r>
              <a:rPr lang="pt-BR" dirty="0" smtClean="0"/>
              <a:t> </a:t>
            </a:r>
            <a:r>
              <a:rPr lang="pt-BR" dirty="0" err="1" smtClean="0"/>
              <a:t>by</a:t>
            </a:r>
            <a:r>
              <a:rPr lang="pt-BR" dirty="0" smtClean="0"/>
              <a:t> Foucault </a:t>
            </a:r>
            <a:r>
              <a:rPr lang="pt-BR" dirty="0" err="1" smtClean="0"/>
              <a:t>but</a:t>
            </a:r>
            <a:r>
              <a:rPr lang="pt-BR" dirty="0" smtClean="0"/>
              <a:t> </a:t>
            </a:r>
            <a:r>
              <a:rPr lang="pt-BR" dirty="0" err="1" smtClean="0"/>
              <a:t>they</a:t>
            </a:r>
            <a:r>
              <a:rPr lang="pt-BR" dirty="0" smtClean="0"/>
              <a:t> </a:t>
            </a:r>
            <a:r>
              <a:rPr lang="pt-BR" dirty="0" err="1" smtClean="0"/>
              <a:t>don’t</a:t>
            </a:r>
            <a:r>
              <a:rPr lang="pt-BR" dirty="0" smtClean="0"/>
              <a:t> </a:t>
            </a:r>
            <a:r>
              <a:rPr lang="pt-BR" dirty="0" err="1" smtClean="0"/>
              <a:t>know</a:t>
            </a:r>
            <a:r>
              <a:rPr lang="pt-BR" dirty="0" smtClean="0"/>
              <a:t>.</a:t>
            </a:r>
          </a:p>
          <a:p>
            <a:pPr lvl="1"/>
            <a:r>
              <a:rPr lang="pt-BR" dirty="0" smtClean="0"/>
              <a:t>Mix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positivism</a:t>
            </a:r>
            <a:r>
              <a:rPr lang="pt-BR" dirty="0" smtClean="0"/>
              <a:t> </a:t>
            </a:r>
            <a:r>
              <a:rPr lang="pt-BR" dirty="0" err="1" smtClean="0"/>
              <a:t>and</a:t>
            </a:r>
            <a:r>
              <a:rPr lang="pt-BR" dirty="0" smtClean="0"/>
              <a:t> </a:t>
            </a:r>
            <a:r>
              <a:rPr lang="pt-BR" dirty="0" err="1" smtClean="0"/>
              <a:t>postmodernism</a:t>
            </a:r>
            <a:r>
              <a:rPr lang="pt-BR" dirty="0" smtClean="0"/>
              <a:t> </a:t>
            </a:r>
            <a:r>
              <a:rPr lang="pt-BR" dirty="0" err="1" smtClean="0"/>
              <a:t>but</a:t>
            </a:r>
            <a:r>
              <a:rPr lang="pt-BR" dirty="0" smtClean="0"/>
              <a:t> </a:t>
            </a:r>
            <a:r>
              <a:rPr lang="pt-BR" dirty="0" err="1" smtClean="0"/>
              <a:t>they</a:t>
            </a:r>
            <a:r>
              <a:rPr lang="pt-BR" dirty="0" smtClean="0"/>
              <a:t> </a:t>
            </a:r>
            <a:r>
              <a:rPr lang="pt-BR" dirty="0" err="1" smtClean="0"/>
              <a:t>don’t</a:t>
            </a:r>
            <a:r>
              <a:rPr lang="pt-BR" dirty="0" smtClean="0"/>
              <a:t> </a:t>
            </a:r>
            <a:r>
              <a:rPr lang="pt-BR" dirty="0" err="1" smtClean="0"/>
              <a:t>know</a:t>
            </a:r>
            <a:r>
              <a:rPr lang="pt-BR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439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Collective</a:t>
            </a:r>
            <a:r>
              <a:rPr lang="pt-BR" dirty="0" smtClean="0"/>
              <a:t> Health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New </a:t>
            </a:r>
            <a:r>
              <a:rPr lang="pt-BR" dirty="0" err="1" smtClean="0"/>
              <a:t>society</a:t>
            </a:r>
            <a:r>
              <a:rPr lang="pt-BR" dirty="0" smtClean="0"/>
              <a:t> -&gt; a </a:t>
            </a:r>
            <a:r>
              <a:rPr lang="pt-BR" dirty="0" err="1" smtClean="0"/>
              <a:t>postindustrial</a:t>
            </a:r>
            <a:r>
              <a:rPr lang="pt-BR" dirty="0" smtClean="0"/>
              <a:t> </a:t>
            </a:r>
            <a:r>
              <a:rPr lang="pt-BR" dirty="0" err="1" smtClean="0"/>
              <a:t>society</a:t>
            </a:r>
            <a:endParaRPr lang="pt-BR" dirty="0" smtClean="0"/>
          </a:p>
          <a:p>
            <a:endParaRPr lang="pt-BR" dirty="0" smtClean="0"/>
          </a:p>
          <a:p>
            <a:r>
              <a:rPr lang="pt-BR" dirty="0" err="1" smtClean="0"/>
              <a:t>Need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a new </a:t>
            </a:r>
            <a:r>
              <a:rPr lang="pt-BR" dirty="0" err="1" smtClean="0"/>
              <a:t>rationality</a:t>
            </a:r>
            <a:r>
              <a:rPr lang="pt-BR" dirty="0" smtClean="0"/>
              <a:t> &lt;- Foucault (</a:t>
            </a:r>
            <a:r>
              <a:rPr lang="pt-BR" dirty="0" err="1" smtClean="0"/>
              <a:t>epistemological</a:t>
            </a:r>
            <a:r>
              <a:rPr lang="pt-BR" dirty="0" smtClean="0"/>
              <a:t> critique)</a:t>
            </a:r>
          </a:p>
          <a:p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The </a:t>
            </a:r>
            <a:r>
              <a:rPr lang="pt-BR" dirty="0" err="1" smtClean="0"/>
              <a:t>concept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health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96828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Concept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Health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“The </a:t>
            </a:r>
            <a:r>
              <a:rPr lang="en-US" dirty="0"/>
              <a:t>word, although an elaborated form of expression and communication, is insufficient to grasp reality in its entirety</a:t>
            </a:r>
            <a:r>
              <a:rPr lang="en-US" dirty="0" smtClean="0"/>
              <a:t>” </a:t>
            </a:r>
            <a:r>
              <a:rPr lang="pt-BR" dirty="0" err="1"/>
              <a:t>Czeresnia</a:t>
            </a:r>
            <a:r>
              <a:rPr lang="pt-BR" dirty="0"/>
              <a:t> (1999 p. 702</a:t>
            </a:r>
            <a:r>
              <a:rPr lang="pt-BR" dirty="0" smtClean="0"/>
              <a:t>). [</a:t>
            </a:r>
            <a:r>
              <a:rPr lang="pt-BR" i="1" dirty="0" err="1" smtClean="0"/>
              <a:t>there</a:t>
            </a:r>
            <a:r>
              <a:rPr lang="pt-BR" i="1" dirty="0" smtClean="0"/>
              <a:t> </a:t>
            </a:r>
            <a:r>
              <a:rPr lang="pt-BR" i="1" dirty="0" err="1" smtClean="0"/>
              <a:t>is</a:t>
            </a:r>
            <a:r>
              <a:rPr lang="pt-BR" i="1" dirty="0" smtClean="0"/>
              <a:t> </a:t>
            </a:r>
            <a:r>
              <a:rPr lang="pt-BR" i="1" dirty="0" err="1" smtClean="0"/>
              <a:t>not</a:t>
            </a:r>
            <a:r>
              <a:rPr lang="pt-BR" i="1" dirty="0" smtClean="0"/>
              <a:t> a </a:t>
            </a:r>
            <a:r>
              <a:rPr lang="pt-BR" i="1" dirty="0" err="1" smtClean="0"/>
              <a:t>concept</a:t>
            </a:r>
            <a:r>
              <a:rPr lang="pt-BR" i="1" dirty="0" smtClean="0"/>
              <a:t> </a:t>
            </a:r>
            <a:r>
              <a:rPr lang="pt-BR" i="1" dirty="0" err="1" smtClean="0"/>
              <a:t>of</a:t>
            </a:r>
            <a:r>
              <a:rPr lang="pt-BR" i="1" dirty="0" smtClean="0"/>
              <a:t> </a:t>
            </a:r>
            <a:r>
              <a:rPr lang="pt-BR" i="1" dirty="0" err="1" smtClean="0"/>
              <a:t>health</a:t>
            </a:r>
            <a:r>
              <a:rPr lang="pt-BR" dirty="0" smtClean="0"/>
              <a:t>]</a:t>
            </a:r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  <a:p>
            <a:r>
              <a:rPr lang="pt-BR" dirty="0" smtClean="0"/>
              <a:t>A </a:t>
            </a:r>
            <a:r>
              <a:rPr lang="pt-BR" i="1" dirty="0" err="1" smtClean="0"/>
              <a:t>polysemy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definitions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health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4098" name="Picture 2" descr="http://qiblih.com/images/hand_simp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2466" y="2232399"/>
            <a:ext cx="1482351" cy="1563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camelsnose.files.wordpress.com/2009/01/hand-right-500px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0344" y="4446962"/>
            <a:ext cx="1346593" cy="158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6376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What</a:t>
            </a:r>
            <a:r>
              <a:rPr lang="pt-BR" dirty="0" smtClean="0"/>
              <a:t> </a:t>
            </a:r>
            <a:r>
              <a:rPr lang="pt-BR" dirty="0" err="1" smtClean="0"/>
              <a:t>is</a:t>
            </a:r>
            <a:r>
              <a:rPr lang="pt-BR" dirty="0" smtClean="0"/>
              <a:t> a </a:t>
            </a:r>
            <a:r>
              <a:rPr lang="pt-BR" dirty="0" err="1" smtClean="0"/>
              <a:t>concept</a:t>
            </a:r>
            <a:r>
              <a:rPr lang="pt-BR" dirty="0" smtClean="0"/>
              <a:t>?</a:t>
            </a:r>
            <a:endParaRPr lang="pt-BR" dirty="0"/>
          </a:p>
        </p:txBody>
      </p:sp>
      <p:pic>
        <p:nvPicPr>
          <p:cNvPr id="1026" name="Picture 2" descr="http://vercorsecrivain.pagesperso-orange.fr/images/dessinanimauxdenatur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4236" y="543813"/>
            <a:ext cx="4157195" cy="606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838200" y="2377645"/>
            <a:ext cx="465268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A </a:t>
            </a:r>
            <a:r>
              <a:rPr lang="en-US" sz="3000" dirty="0"/>
              <a:t>concept cannot be understood as concrete-factual features common to all subjects or objects of a particular group or set. 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7971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Work</a:t>
            </a:r>
            <a:r>
              <a:rPr lang="pt-BR" dirty="0" smtClean="0"/>
              <a:t> as </a:t>
            </a:r>
            <a:r>
              <a:rPr lang="pt-BR" dirty="0" err="1" smtClean="0"/>
              <a:t>essence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human</a:t>
            </a:r>
            <a:r>
              <a:rPr lang="pt-BR" dirty="0" smtClean="0"/>
              <a:t> </a:t>
            </a:r>
            <a:r>
              <a:rPr lang="pt-BR" dirty="0" err="1" smtClean="0"/>
              <a:t>being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sz="3000" i="1" dirty="0" smtClean="0"/>
          </a:p>
          <a:p>
            <a:r>
              <a:rPr lang="pt-BR" sz="3000" i="1" dirty="0" smtClean="0"/>
              <a:t>The </a:t>
            </a:r>
            <a:r>
              <a:rPr lang="pt-BR" sz="3000" i="1" dirty="0" err="1" smtClean="0"/>
              <a:t>German</a:t>
            </a:r>
            <a:r>
              <a:rPr lang="pt-BR" sz="3000" i="1" dirty="0" smtClean="0"/>
              <a:t> </a:t>
            </a:r>
            <a:r>
              <a:rPr lang="pt-BR" sz="3000" i="1" dirty="0" err="1" smtClean="0"/>
              <a:t>Ideology</a:t>
            </a:r>
            <a:r>
              <a:rPr lang="pt-BR" sz="3000" i="1" dirty="0"/>
              <a:t> </a:t>
            </a:r>
            <a:r>
              <a:rPr lang="pt-BR" sz="3000" dirty="0" smtClean="0"/>
              <a:t>(Marx </a:t>
            </a:r>
            <a:r>
              <a:rPr lang="pt-BR" sz="3000" dirty="0" err="1" smtClean="0"/>
              <a:t>and</a:t>
            </a:r>
            <a:r>
              <a:rPr lang="pt-BR" sz="3000" dirty="0" smtClean="0"/>
              <a:t> Engels)</a:t>
            </a:r>
          </a:p>
          <a:p>
            <a:endParaRPr lang="pt-BR" sz="3000" dirty="0" smtClean="0"/>
          </a:p>
          <a:p>
            <a:r>
              <a:rPr lang="pt-BR" sz="3000" dirty="0" err="1" smtClean="0"/>
              <a:t>Our</a:t>
            </a:r>
            <a:r>
              <a:rPr lang="pt-BR" sz="3000" dirty="0" smtClean="0"/>
              <a:t> </a:t>
            </a:r>
            <a:r>
              <a:rPr lang="pt-BR" sz="3000" dirty="0" err="1" smtClean="0"/>
              <a:t>conscience</a:t>
            </a:r>
            <a:r>
              <a:rPr lang="pt-BR" sz="3000" dirty="0" smtClean="0"/>
              <a:t> </a:t>
            </a:r>
            <a:r>
              <a:rPr lang="pt-BR" sz="3000" dirty="0" err="1" smtClean="0"/>
              <a:t>of</a:t>
            </a:r>
            <a:r>
              <a:rPr lang="pt-BR" sz="3000" dirty="0" smtClean="0"/>
              <a:t> </a:t>
            </a:r>
            <a:r>
              <a:rPr lang="pt-BR" sz="3000" dirty="0" err="1" smtClean="0"/>
              <a:t>life</a:t>
            </a:r>
            <a:r>
              <a:rPr lang="pt-BR" sz="3000" dirty="0" smtClean="0"/>
              <a:t> comes </a:t>
            </a:r>
            <a:r>
              <a:rPr lang="pt-BR" sz="3000" dirty="0" err="1" smtClean="0"/>
              <a:t>from</a:t>
            </a:r>
            <a:r>
              <a:rPr lang="pt-BR" sz="3000" dirty="0" smtClean="0"/>
              <a:t> </a:t>
            </a:r>
            <a:r>
              <a:rPr lang="pt-BR" sz="3000" dirty="0" err="1" smtClean="0"/>
              <a:t>life</a:t>
            </a:r>
            <a:r>
              <a:rPr lang="pt-BR" sz="3000" dirty="0" smtClean="0"/>
              <a:t> </a:t>
            </a:r>
            <a:r>
              <a:rPr lang="pt-BR" sz="3000" dirty="0" err="1" smtClean="0"/>
              <a:t>itself</a:t>
            </a:r>
            <a:r>
              <a:rPr lang="pt-BR" sz="3000" dirty="0" smtClean="0"/>
              <a:t> -&gt; </a:t>
            </a:r>
            <a:r>
              <a:rPr lang="pt-BR" sz="3000" dirty="0" err="1" smtClean="0"/>
              <a:t>from</a:t>
            </a:r>
            <a:r>
              <a:rPr lang="pt-BR" sz="3000" dirty="0" smtClean="0"/>
              <a:t> </a:t>
            </a:r>
            <a:r>
              <a:rPr lang="pt-BR" sz="3000" dirty="0" err="1" smtClean="0"/>
              <a:t>production</a:t>
            </a:r>
            <a:r>
              <a:rPr lang="pt-BR" sz="3000" dirty="0" smtClean="0"/>
              <a:t> </a:t>
            </a:r>
            <a:r>
              <a:rPr lang="pt-BR" sz="3000" dirty="0" err="1" smtClean="0"/>
              <a:t>of</a:t>
            </a:r>
            <a:r>
              <a:rPr lang="pt-BR" sz="3000" dirty="0" smtClean="0"/>
              <a:t> </a:t>
            </a:r>
            <a:r>
              <a:rPr lang="pt-BR" sz="3000" dirty="0" err="1" smtClean="0"/>
              <a:t>life</a:t>
            </a:r>
            <a:r>
              <a:rPr lang="pt-BR" sz="3000" dirty="0" smtClean="0"/>
              <a:t> comes </a:t>
            </a:r>
            <a:r>
              <a:rPr lang="pt-BR" sz="3000" dirty="0" err="1" smtClean="0"/>
              <a:t>representation</a:t>
            </a:r>
            <a:r>
              <a:rPr lang="pt-BR" sz="3000" dirty="0" smtClean="0"/>
              <a:t> </a:t>
            </a:r>
            <a:r>
              <a:rPr lang="pt-BR" sz="3000" dirty="0" err="1" smtClean="0"/>
              <a:t>of</a:t>
            </a:r>
            <a:r>
              <a:rPr lang="pt-BR" sz="3000" dirty="0" smtClean="0"/>
              <a:t> </a:t>
            </a:r>
            <a:r>
              <a:rPr lang="pt-BR" sz="3000" dirty="0" err="1" smtClean="0"/>
              <a:t>life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129660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Concept</a:t>
            </a:r>
            <a:r>
              <a:rPr lang="pt-BR" dirty="0" smtClean="0"/>
              <a:t> as </a:t>
            </a:r>
            <a:r>
              <a:rPr lang="pt-BR" dirty="0" err="1" smtClean="0"/>
              <a:t>reflex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objective</a:t>
            </a:r>
            <a:r>
              <a:rPr lang="pt-BR" dirty="0" smtClean="0"/>
              <a:t> world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1222024" y="5799477"/>
            <a:ext cx="1761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 smtClean="0"/>
              <a:t>Chaotic</a:t>
            </a:r>
            <a:r>
              <a:rPr lang="pt-BR" dirty="0" smtClean="0"/>
              <a:t> concrete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5373613" y="5798986"/>
            <a:ext cx="15057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 err="1" smtClean="0"/>
              <a:t>Abstraction</a:t>
            </a:r>
            <a:r>
              <a:rPr lang="pt-BR" dirty="0" smtClean="0"/>
              <a:t> /</a:t>
            </a:r>
          </a:p>
          <a:p>
            <a:pPr algn="ctr"/>
            <a:r>
              <a:rPr lang="pt-BR" dirty="0" err="1" smtClean="0"/>
              <a:t>generalization</a:t>
            </a:r>
            <a:endParaRPr lang="pt-BR" dirty="0" smtClean="0"/>
          </a:p>
          <a:p>
            <a:pPr algn="ctr"/>
            <a:r>
              <a:rPr lang="pt-BR" dirty="0" smtClean="0"/>
              <a:t>(</a:t>
            </a:r>
            <a:r>
              <a:rPr lang="pt-BR" dirty="0" err="1" smtClean="0"/>
              <a:t>concept</a:t>
            </a:r>
            <a:r>
              <a:rPr lang="pt-BR" dirty="0" smtClean="0"/>
              <a:t>)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9086511" y="5799477"/>
            <a:ext cx="2059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Concrete in </a:t>
            </a:r>
            <a:r>
              <a:rPr lang="pt-BR" dirty="0" err="1" smtClean="0"/>
              <a:t>thought</a:t>
            </a:r>
            <a:endParaRPr lang="pt-BR" dirty="0"/>
          </a:p>
        </p:txBody>
      </p:sp>
      <p:pic>
        <p:nvPicPr>
          <p:cNvPr id="7" name="Picture 2" descr="http://www.chaguinha.com.br/wp-content/uploads/2013/08/br-transparen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04" y="2287423"/>
            <a:ext cx="3382221" cy="30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terceiromilenionline.com.br/wp-content/files_mf/thinki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6480" y="2009423"/>
            <a:ext cx="36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s://coracaoabissal.files.wordpress.com/2011/01/pensamento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9219" y="1819861"/>
            <a:ext cx="2773931" cy="397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769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Concept</a:t>
            </a:r>
            <a:r>
              <a:rPr lang="pt-BR" dirty="0" smtClean="0"/>
              <a:t> as </a:t>
            </a:r>
            <a:r>
              <a:rPr lang="pt-BR" dirty="0" err="1" smtClean="0"/>
              <a:t>reflex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objective</a:t>
            </a:r>
            <a:r>
              <a:rPr lang="pt-BR" dirty="0" smtClean="0"/>
              <a:t> world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err="1" smtClean="0"/>
              <a:t>Concepts</a:t>
            </a:r>
            <a:r>
              <a:rPr lang="pt-BR" dirty="0" smtClean="0"/>
              <a:t> are </a:t>
            </a:r>
            <a:r>
              <a:rPr lang="pt-BR" dirty="0" err="1" smtClean="0"/>
              <a:t>dependent</a:t>
            </a:r>
            <a:r>
              <a:rPr lang="pt-BR" dirty="0" smtClean="0"/>
              <a:t> </a:t>
            </a:r>
            <a:r>
              <a:rPr lang="pt-BR" dirty="0" err="1" smtClean="0"/>
              <a:t>and</a:t>
            </a:r>
            <a:r>
              <a:rPr lang="pt-BR" dirty="0" smtClean="0"/>
              <a:t> </a:t>
            </a:r>
            <a:r>
              <a:rPr lang="pt-BR" dirty="0" err="1" smtClean="0"/>
              <a:t>independent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an</a:t>
            </a:r>
            <a:r>
              <a:rPr lang="pt-BR" dirty="0" smtClean="0"/>
              <a:t> individual</a:t>
            </a:r>
          </a:p>
          <a:p>
            <a:pPr lvl="1"/>
            <a:r>
              <a:rPr lang="pt-BR" dirty="0" err="1" smtClean="0"/>
              <a:t>An</a:t>
            </a:r>
            <a:r>
              <a:rPr lang="pt-BR" dirty="0" smtClean="0"/>
              <a:t> individual </a:t>
            </a:r>
            <a:r>
              <a:rPr lang="pt-BR" dirty="0" err="1" smtClean="0"/>
              <a:t>think</a:t>
            </a:r>
            <a:r>
              <a:rPr lang="pt-BR" dirty="0" smtClean="0"/>
              <a:t> </a:t>
            </a:r>
            <a:r>
              <a:rPr lang="pt-BR" dirty="0" err="1" smtClean="0"/>
              <a:t>about</a:t>
            </a:r>
            <a:r>
              <a:rPr lang="pt-BR" dirty="0" smtClean="0"/>
              <a:t>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concept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an</a:t>
            </a:r>
            <a:r>
              <a:rPr lang="pt-BR" dirty="0" smtClean="0"/>
              <a:t> </a:t>
            </a:r>
            <a:r>
              <a:rPr lang="pt-BR" dirty="0" err="1" smtClean="0"/>
              <a:t>object</a:t>
            </a:r>
            <a:endParaRPr lang="pt-BR" dirty="0" smtClean="0"/>
          </a:p>
          <a:p>
            <a:pPr lvl="1"/>
            <a:r>
              <a:rPr lang="pt-BR" dirty="0" err="1" smtClean="0"/>
              <a:t>But</a:t>
            </a:r>
            <a:r>
              <a:rPr lang="pt-BR" dirty="0" smtClean="0"/>
              <a:t> </a:t>
            </a:r>
            <a:r>
              <a:rPr lang="pt-BR" dirty="0" err="1" smtClean="0"/>
              <a:t>an</a:t>
            </a:r>
            <a:r>
              <a:rPr lang="pt-BR" dirty="0" smtClean="0"/>
              <a:t> </a:t>
            </a:r>
            <a:r>
              <a:rPr lang="pt-BR" dirty="0" err="1" smtClean="0"/>
              <a:t>object</a:t>
            </a:r>
            <a:r>
              <a:rPr lang="pt-BR" dirty="0" smtClean="0"/>
              <a:t> </a:t>
            </a:r>
            <a:r>
              <a:rPr lang="pt-BR" dirty="0" err="1" smtClean="0"/>
              <a:t>that</a:t>
            </a:r>
            <a:r>
              <a:rPr lang="pt-BR" dirty="0" smtClean="0"/>
              <a:t> </a:t>
            </a:r>
            <a:r>
              <a:rPr lang="pt-BR" dirty="0" err="1" smtClean="0"/>
              <a:t>is</a:t>
            </a:r>
            <a:r>
              <a:rPr lang="pt-BR" dirty="0" smtClean="0"/>
              <a:t> social</a:t>
            </a:r>
          </a:p>
          <a:p>
            <a:endParaRPr lang="pt-BR" dirty="0" smtClean="0"/>
          </a:p>
          <a:p>
            <a:r>
              <a:rPr lang="pt-BR" dirty="0" smtClean="0"/>
              <a:t>As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concept</a:t>
            </a:r>
            <a:r>
              <a:rPr lang="pt-BR" dirty="0" smtClean="0"/>
              <a:t> </a:t>
            </a:r>
            <a:r>
              <a:rPr lang="pt-BR" dirty="0" err="1" smtClean="0"/>
              <a:t>is</a:t>
            </a:r>
            <a:r>
              <a:rPr lang="pt-BR" dirty="0" smtClean="0"/>
              <a:t> </a:t>
            </a:r>
            <a:r>
              <a:rPr lang="pt-BR" dirty="0" err="1" smtClean="0"/>
              <a:t>about</a:t>
            </a:r>
            <a:r>
              <a:rPr lang="pt-BR" dirty="0" smtClean="0"/>
              <a:t> </a:t>
            </a:r>
            <a:r>
              <a:rPr lang="pt-BR" dirty="0" err="1" smtClean="0"/>
              <a:t>this</a:t>
            </a:r>
            <a:r>
              <a:rPr lang="pt-BR" dirty="0" smtClean="0"/>
              <a:t> social </a:t>
            </a:r>
            <a:r>
              <a:rPr lang="pt-BR" dirty="0" err="1" smtClean="0"/>
              <a:t>objective</a:t>
            </a:r>
            <a:r>
              <a:rPr lang="pt-BR" dirty="0" smtClean="0"/>
              <a:t> reality, </a:t>
            </a:r>
            <a:r>
              <a:rPr lang="pt-BR" dirty="0" err="1" smtClean="0"/>
              <a:t>concepts</a:t>
            </a:r>
            <a:r>
              <a:rPr lang="pt-BR" dirty="0" smtClean="0"/>
              <a:t> are social, </a:t>
            </a:r>
            <a:r>
              <a:rPr lang="pt-BR" dirty="0" err="1" smtClean="0"/>
              <a:t>thought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by</a:t>
            </a:r>
            <a:r>
              <a:rPr lang="pt-BR" dirty="0" smtClean="0"/>
              <a:t> </a:t>
            </a:r>
            <a:r>
              <a:rPr lang="pt-BR" dirty="0" err="1" smtClean="0"/>
              <a:t>individuals</a:t>
            </a:r>
            <a:r>
              <a:rPr lang="pt-BR" dirty="0" smtClean="0"/>
              <a:t> (</a:t>
            </a:r>
            <a:r>
              <a:rPr lang="pt-BR" dirty="0" err="1" smtClean="0"/>
              <a:t>that</a:t>
            </a:r>
            <a:r>
              <a:rPr lang="pt-BR" dirty="0" smtClean="0"/>
              <a:t> are social)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4013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412</Words>
  <Application>Microsoft Office PowerPoint</Application>
  <PresentationFormat>Widescreen</PresentationFormat>
  <Paragraphs>71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do Office</vt:lpstr>
      <vt:lpstr>  The concept as reflex of objective reality in thought</vt:lpstr>
      <vt:lpstr>Collective Health (≠ Public Health)</vt:lpstr>
      <vt:lpstr>Collective Health</vt:lpstr>
      <vt:lpstr>Collective Health</vt:lpstr>
      <vt:lpstr>Collective Health</vt:lpstr>
      <vt:lpstr>Collective Health</vt:lpstr>
      <vt:lpstr>Concept of Health</vt:lpstr>
      <vt:lpstr>What is a concept?</vt:lpstr>
      <vt:lpstr>Work as essence of human being</vt:lpstr>
      <vt:lpstr>Concept as reflex of objective world</vt:lpstr>
      <vt:lpstr>Concept as reflex of objective world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The concept as reflex of objective reality in thought</dc:title>
  <dc:creator>Marcelo JSS</dc:creator>
  <cp:lastModifiedBy>Marcelo JSS</cp:lastModifiedBy>
  <cp:revision>16</cp:revision>
  <dcterms:created xsi:type="dcterms:W3CDTF">2016-06-27T18:33:37Z</dcterms:created>
  <dcterms:modified xsi:type="dcterms:W3CDTF">2016-06-28T00:15:42Z</dcterms:modified>
</cp:coreProperties>
</file>