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306" r:id="rId2"/>
    <p:sldId id="302" r:id="rId3"/>
    <p:sldId id="310" r:id="rId4"/>
    <p:sldId id="307" r:id="rId5"/>
    <p:sldId id="312" r:id="rId6"/>
    <p:sldId id="311" r:id="rId7"/>
    <p:sldId id="263" r:id="rId8"/>
    <p:sldId id="281" r:id="rId9"/>
    <p:sldId id="299" r:id="rId10"/>
    <p:sldId id="303" r:id="rId11"/>
    <p:sldId id="300"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41" autoAdjust="0"/>
    <p:restoredTop sz="90053" autoAdjust="0"/>
  </p:normalViewPr>
  <p:slideViewPr>
    <p:cSldViewPr>
      <p:cViewPr varScale="1">
        <p:scale>
          <a:sx n="100" d="100"/>
          <a:sy n="100" d="100"/>
        </p:scale>
        <p:origin x="182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BB43E7-E199-4E75-B20F-0C282A98A33E}" type="datetimeFigureOut">
              <a:rPr lang="ru-RU" smtClean="0"/>
              <a:t>10.09.2020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93A482-1CBF-424B-9E39-250BFA69FD86}" type="slidenum">
              <a:rPr lang="ru-RU" smtClean="0"/>
              <a:t>‹#›</a:t>
            </a:fld>
            <a:endParaRPr lang="ru-RU"/>
          </a:p>
        </p:txBody>
      </p:sp>
    </p:spTree>
    <p:extLst>
      <p:ext uri="{BB962C8B-B14F-4D97-AF65-F5344CB8AC3E}">
        <p14:creationId xmlns:p14="http://schemas.microsoft.com/office/powerpoint/2010/main" val="679610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9559C131-98AF-485C-BBEE-A2BE67369432}" type="datetime1">
              <a:rPr lang="ru-RU" smtClean="0"/>
              <a:t>10.09.2020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1F0A41-64A2-4CA6-B383-95B6907D0C1A}" type="slidenum">
              <a:rPr lang="ru-RU" smtClean="0"/>
              <a:t>‹#›</a:t>
            </a:fld>
            <a:endParaRPr lang="ru-RU"/>
          </a:p>
        </p:txBody>
      </p:sp>
    </p:spTree>
    <p:extLst>
      <p:ext uri="{BB962C8B-B14F-4D97-AF65-F5344CB8AC3E}">
        <p14:creationId xmlns:p14="http://schemas.microsoft.com/office/powerpoint/2010/main" val="598168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2691017-6839-4065-993E-ED9726A2E72B}" type="datetime1">
              <a:rPr lang="ru-RU" smtClean="0"/>
              <a:t>10.09.2020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1F0A41-64A2-4CA6-B383-95B6907D0C1A}" type="slidenum">
              <a:rPr lang="ru-RU" smtClean="0"/>
              <a:t>‹#›</a:t>
            </a:fld>
            <a:endParaRPr lang="ru-RU"/>
          </a:p>
        </p:txBody>
      </p:sp>
    </p:spTree>
    <p:extLst>
      <p:ext uri="{BB962C8B-B14F-4D97-AF65-F5344CB8AC3E}">
        <p14:creationId xmlns:p14="http://schemas.microsoft.com/office/powerpoint/2010/main" val="4096586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158DEA75-FC58-4B2C-935C-69CB52F53DF4}" type="datetime1">
              <a:rPr lang="ru-RU" smtClean="0"/>
              <a:t>10.09.2020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1F0A41-64A2-4CA6-B383-95B6907D0C1A}" type="slidenum">
              <a:rPr lang="ru-RU" smtClean="0"/>
              <a:t>‹#›</a:t>
            </a:fld>
            <a:endParaRPr lang="ru-RU"/>
          </a:p>
        </p:txBody>
      </p:sp>
    </p:spTree>
    <p:extLst>
      <p:ext uri="{BB962C8B-B14F-4D97-AF65-F5344CB8AC3E}">
        <p14:creationId xmlns:p14="http://schemas.microsoft.com/office/powerpoint/2010/main" val="2221124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7F4B05DD-FEBC-4544-81D7-0B2705CC098B}" type="datetime1">
              <a:rPr lang="ru-RU" smtClean="0"/>
              <a:t>10.09.2020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1F0A41-64A2-4CA6-B383-95B6907D0C1A}" type="slidenum">
              <a:rPr lang="ru-RU" smtClean="0"/>
              <a:t>‹#›</a:t>
            </a:fld>
            <a:endParaRPr lang="ru-RU"/>
          </a:p>
        </p:txBody>
      </p:sp>
    </p:spTree>
    <p:extLst>
      <p:ext uri="{BB962C8B-B14F-4D97-AF65-F5344CB8AC3E}">
        <p14:creationId xmlns:p14="http://schemas.microsoft.com/office/powerpoint/2010/main" val="2232480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63A66CE-1571-4AB8-94EB-87FF3872C0F7}" type="datetime1">
              <a:rPr lang="ru-RU" smtClean="0"/>
              <a:t>10.09.2020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31F0A41-64A2-4CA6-B383-95B6907D0C1A}" type="slidenum">
              <a:rPr lang="ru-RU" smtClean="0"/>
              <a:t>‹#›</a:t>
            </a:fld>
            <a:endParaRPr lang="ru-RU"/>
          </a:p>
        </p:txBody>
      </p:sp>
    </p:spTree>
    <p:extLst>
      <p:ext uri="{BB962C8B-B14F-4D97-AF65-F5344CB8AC3E}">
        <p14:creationId xmlns:p14="http://schemas.microsoft.com/office/powerpoint/2010/main" val="1442233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C012ADE0-3BA2-449E-A73E-54BBF12218E0}" type="datetime1">
              <a:rPr lang="ru-RU" smtClean="0"/>
              <a:t>10.09.2020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31F0A41-64A2-4CA6-B383-95B6907D0C1A}" type="slidenum">
              <a:rPr lang="ru-RU" smtClean="0"/>
              <a:t>‹#›</a:t>
            </a:fld>
            <a:endParaRPr lang="ru-RU"/>
          </a:p>
        </p:txBody>
      </p:sp>
    </p:spTree>
    <p:extLst>
      <p:ext uri="{BB962C8B-B14F-4D97-AF65-F5344CB8AC3E}">
        <p14:creationId xmlns:p14="http://schemas.microsoft.com/office/powerpoint/2010/main" val="4084467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9BDC5FD-4702-43FD-BE2E-3F9A5FA3C9F3}" type="datetime1">
              <a:rPr lang="ru-RU" smtClean="0"/>
              <a:t>10.09.2020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31F0A41-64A2-4CA6-B383-95B6907D0C1A}" type="slidenum">
              <a:rPr lang="ru-RU" smtClean="0"/>
              <a:t>‹#›</a:t>
            </a:fld>
            <a:endParaRPr lang="ru-RU"/>
          </a:p>
        </p:txBody>
      </p:sp>
    </p:spTree>
    <p:extLst>
      <p:ext uri="{BB962C8B-B14F-4D97-AF65-F5344CB8AC3E}">
        <p14:creationId xmlns:p14="http://schemas.microsoft.com/office/powerpoint/2010/main" val="2913111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3901FC2C-AF25-465F-B404-100144484856}" type="datetime1">
              <a:rPr lang="ru-RU" smtClean="0"/>
              <a:t>10.09.2020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1F0A41-64A2-4CA6-B383-95B6907D0C1A}" type="slidenum">
              <a:rPr lang="ru-RU" smtClean="0"/>
              <a:t>‹#›</a:t>
            </a:fld>
            <a:endParaRPr lang="ru-RU"/>
          </a:p>
        </p:txBody>
      </p:sp>
    </p:spTree>
    <p:extLst>
      <p:ext uri="{BB962C8B-B14F-4D97-AF65-F5344CB8AC3E}">
        <p14:creationId xmlns:p14="http://schemas.microsoft.com/office/powerpoint/2010/main" val="657232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2B8EF66-3D01-48B4-BC16-936322974E63}" type="datetime1">
              <a:rPr lang="ru-RU" smtClean="0"/>
              <a:t>10.09.2020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1F0A41-64A2-4CA6-B383-95B6907D0C1A}" type="slidenum">
              <a:rPr lang="ru-RU" smtClean="0"/>
              <a:t>‹#›</a:t>
            </a:fld>
            <a:endParaRPr lang="ru-RU"/>
          </a:p>
        </p:txBody>
      </p:sp>
    </p:spTree>
    <p:extLst>
      <p:ext uri="{BB962C8B-B14F-4D97-AF65-F5344CB8AC3E}">
        <p14:creationId xmlns:p14="http://schemas.microsoft.com/office/powerpoint/2010/main" val="2362929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9C54ADF-81A6-4039-9CD3-AFFD0955E0C9}" type="datetime1">
              <a:rPr lang="ru-RU" smtClean="0"/>
              <a:t>10.09.2020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1F0A41-64A2-4CA6-B383-95B6907D0C1A}" type="slidenum">
              <a:rPr lang="ru-RU" smtClean="0"/>
              <a:t>‹#›</a:t>
            </a:fld>
            <a:endParaRPr lang="ru-RU"/>
          </a:p>
        </p:txBody>
      </p:sp>
    </p:spTree>
    <p:extLst>
      <p:ext uri="{BB962C8B-B14F-4D97-AF65-F5344CB8AC3E}">
        <p14:creationId xmlns:p14="http://schemas.microsoft.com/office/powerpoint/2010/main" val="2954141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618DAD3-2960-49DD-9EAE-7CD3F66F2DCD}" type="datetime1">
              <a:rPr lang="ru-RU" smtClean="0"/>
              <a:t>10.09.2020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1F0A41-64A2-4CA6-B383-95B6907D0C1A}" type="slidenum">
              <a:rPr lang="ru-RU" smtClean="0"/>
              <a:t>‹#›</a:t>
            </a:fld>
            <a:endParaRPr lang="ru-RU"/>
          </a:p>
        </p:txBody>
      </p:sp>
    </p:spTree>
    <p:extLst>
      <p:ext uri="{BB962C8B-B14F-4D97-AF65-F5344CB8AC3E}">
        <p14:creationId xmlns:p14="http://schemas.microsoft.com/office/powerpoint/2010/main" val="175518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451FE3-4F96-436A-AFDD-29098C29B307}" type="datetime1">
              <a:rPr lang="ru-RU" smtClean="0"/>
              <a:t>10.09.2020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1F0A41-64A2-4CA6-B383-95B6907D0C1A}" type="slidenum">
              <a:rPr lang="ru-RU" smtClean="0"/>
              <a:t>‹#›</a:t>
            </a:fld>
            <a:endParaRPr lang="ru-RU"/>
          </a:p>
        </p:txBody>
      </p:sp>
    </p:spTree>
    <p:extLst>
      <p:ext uri="{BB962C8B-B14F-4D97-AF65-F5344CB8AC3E}">
        <p14:creationId xmlns:p14="http://schemas.microsoft.com/office/powerpoint/2010/main" val="1981696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02332"/>
            <a:ext cx="8229600" cy="1143000"/>
          </a:xfrm>
        </p:spPr>
        <p:txBody>
          <a:bodyPr>
            <a:noAutofit/>
          </a:bodyPr>
          <a:lstStyle/>
          <a:p>
            <a:r>
              <a:rPr lang="en-US" sz="2800" b="1" dirty="0"/>
              <a:t>S.N. </a:t>
            </a:r>
            <a:r>
              <a:rPr lang="en-US" sz="2800" b="1" dirty="0" err="1"/>
              <a:t>Mareev</a:t>
            </a:r>
            <a:r>
              <a:rPr lang="en-US" sz="2800" b="1" dirty="0"/>
              <a:t> on paradoxes of Soviet</a:t>
            </a:r>
            <a:br>
              <a:rPr lang="en-US" sz="2800" b="1" dirty="0"/>
            </a:br>
            <a:r>
              <a:rPr lang="en-US" sz="2800" b="1" dirty="0"/>
              <a:t>philosophy </a:t>
            </a:r>
            <a:r>
              <a:rPr lang="en-US" sz="2400" b="1" dirty="0"/>
              <a:t/>
            </a:r>
            <a:br>
              <a:rPr lang="en-US" sz="2400" b="1" dirty="0"/>
            </a:br>
            <a:endParaRPr lang="ru-RU" sz="2400" b="1" dirty="0"/>
          </a:p>
        </p:txBody>
      </p:sp>
      <p:sp>
        <p:nvSpPr>
          <p:cNvPr id="3" name="Объект 2"/>
          <p:cNvSpPr>
            <a:spLocks noGrp="1"/>
          </p:cNvSpPr>
          <p:nvPr>
            <p:ph idx="1"/>
          </p:nvPr>
        </p:nvSpPr>
        <p:spPr>
          <a:xfrm>
            <a:off x="457200" y="1600200"/>
            <a:ext cx="8229600" cy="4525963"/>
          </a:xfrm>
        </p:spPr>
        <p:txBody>
          <a:bodyPr>
            <a:normAutofit/>
          </a:bodyPr>
          <a:lstStyle/>
          <a:p>
            <a:pPr marL="0" indent="0" algn="ctr">
              <a:buNone/>
            </a:pPr>
            <a:r>
              <a:rPr lang="en-US" b="1" dirty="0" smtClean="0"/>
              <a:t>Sergei </a:t>
            </a:r>
            <a:r>
              <a:rPr lang="en-US" b="1" dirty="0" err="1"/>
              <a:t>Mareev</a:t>
            </a:r>
            <a:r>
              <a:rPr lang="ru-RU" b="1" dirty="0"/>
              <a:t> (02.05.1941-12.09.2019)</a:t>
            </a:r>
            <a:r>
              <a:rPr lang="en-US" b="1" dirty="0"/>
              <a:t> </a:t>
            </a:r>
            <a:endParaRPr lang="ru-RU" b="1" dirty="0"/>
          </a:p>
        </p:txBody>
      </p:sp>
      <p:sp>
        <p:nvSpPr>
          <p:cNvPr id="4" name="Номер слайда 3"/>
          <p:cNvSpPr>
            <a:spLocks noGrp="1"/>
          </p:cNvSpPr>
          <p:nvPr>
            <p:ph type="sldNum" sz="quarter" idx="12"/>
          </p:nvPr>
        </p:nvSpPr>
        <p:spPr/>
        <p:txBody>
          <a:bodyPr/>
          <a:lstStyle/>
          <a:p>
            <a:fld id="{831F0A41-64A2-4CA6-B383-95B6907D0C1A}" type="slidenum">
              <a:rPr lang="ru-RU" smtClean="0"/>
              <a:t>1</a:t>
            </a:fld>
            <a:endParaRPr lang="ru-RU"/>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5856" y="2548263"/>
            <a:ext cx="2418861" cy="2844000"/>
          </a:xfrm>
          <a:prstGeom prst="rect">
            <a:avLst/>
          </a:prstGeom>
        </p:spPr>
      </p:pic>
    </p:spTree>
    <p:extLst>
      <p:ext uri="{BB962C8B-B14F-4D97-AF65-F5344CB8AC3E}">
        <p14:creationId xmlns:p14="http://schemas.microsoft.com/office/powerpoint/2010/main" val="631455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885030"/>
            <a:ext cx="7772400" cy="1470025"/>
          </a:xfrm>
        </p:spPr>
        <p:txBody>
          <a:bodyPr>
            <a:normAutofit/>
          </a:bodyPr>
          <a:lstStyle/>
          <a:p>
            <a:r>
              <a:rPr lang="en-US" sz="2800" dirty="0"/>
              <a:t>S. </a:t>
            </a:r>
            <a:r>
              <a:rPr lang="en-US" sz="2800" dirty="0" err="1"/>
              <a:t>Mareev</a:t>
            </a:r>
            <a:r>
              <a:rPr lang="en-US" sz="2800" dirty="0"/>
              <a:t> worked with Ilyenkov in the </a:t>
            </a:r>
            <a:r>
              <a:rPr lang="de-DE" sz="2800" dirty="0"/>
              <a:t>T</a:t>
            </a:r>
            <a:r>
              <a:rPr lang="en-US" sz="2800" dirty="0" err="1"/>
              <a:t>heory</a:t>
            </a:r>
            <a:r>
              <a:rPr lang="en-US" sz="2800" dirty="0"/>
              <a:t> of knowledge Sector in the Institute of Philosophy of the USSR from 1972 to 1979.</a:t>
            </a:r>
            <a:endParaRPr lang="ru-RU" sz="2800" dirty="0"/>
          </a:p>
        </p:txBody>
      </p:sp>
      <p:pic>
        <p:nvPicPr>
          <p:cNvPr id="4" name="Рисунок 3"/>
          <p:cNvPicPr>
            <a:picLocks noChangeAspect="1"/>
          </p:cNvPicPr>
          <p:nvPr/>
        </p:nvPicPr>
        <p:blipFill>
          <a:blip r:embed="rId2"/>
          <a:stretch>
            <a:fillRect/>
          </a:stretch>
        </p:blipFill>
        <p:spPr>
          <a:xfrm>
            <a:off x="1726295" y="2420888"/>
            <a:ext cx="5398913" cy="3672000"/>
          </a:xfrm>
          <a:prstGeom prst="rect">
            <a:avLst/>
          </a:prstGeom>
        </p:spPr>
      </p:pic>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2449744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r>
            <a:br>
              <a:rPr lang="en-US" dirty="0"/>
            </a:br>
            <a:endParaRPr lang="ru-RU" dirty="0"/>
          </a:p>
        </p:txBody>
      </p:sp>
      <p:sp>
        <p:nvSpPr>
          <p:cNvPr id="4" name="Номер слайда 3"/>
          <p:cNvSpPr>
            <a:spLocks noGrp="1"/>
          </p:cNvSpPr>
          <p:nvPr>
            <p:ph type="sldNum" sz="quarter" idx="12"/>
          </p:nvPr>
        </p:nvSpPr>
        <p:spPr/>
        <p:txBody>
          <a:bodyPr/>
          <a:lstStyle/>
          <a:p>
            <a:fld id="{831F0A41-64A2-4CA6-B383-95B6907D0C1A}" type="slidenum">
              <a:rPr lang="ru-RU" smtClean="0"/>
              <a:t>3</a:t>
            </a:fld>
            <a:endParaRPr lang="ru-RU"/>
          </a:p>
        </p:txBody>
      </p:sp>
      <p:sp>
        <p:nvSpPr>
          <p:cNvPr id="7" name="Объект 6"/>
          <p:cNvSpPr>
            <a:spLocks noGrp="1"/>
          </p:cNvSpPr>
          <p:nvPr>
            <p:ph idx="1"/>
          </p:nvPr>
        </p:nvSpPr>
        <p:spPr>
          <a:xfrm>
            <a:off x="0" y="261260"/>
            <a:ext cx="9144000" cy="4031835"/>
          </a:xfrm>
        </p:spPr>
        <p:txBody>
          <a:bodyPr>
            <a:normAutofit lnSpcReduction="10000"/>
          </a:bodyPr>
          <a:lstStyle/>
          <a:p>
            <a:pPr marL="0" indent="0">
              <a:buNone/>
            </a:pPr>
            <a:r>
              <a:rPr lang="en-US" sz="2400" dirty="0" err="1"/>
              <a:t>Mareev’s</a:t>
            </a:r>
            <a:r>
              <a:rPr lang="en-US" sz="2400" dirty="0"/>
              <a:t> monograph </a:t>
            </a:r>
            <a:r>
              <a:rPr lang="ru-RU" sz="2400" dirty="0"/>
              <a:t>«</a:t>
            </a:r>
            <a:r>
              <a:rPr lang="en-US" sz="2400" dirty="0"/>
              <a:t>From the history of Soviet Philosophy: </a:t>
            </a:r>
            <a:r>
              <a:rPr lang="en-US" sz="2400" dirty="0" err="1"/>
              <a:t>Lukács</a:t>
            </a:r>
            <a:r>
              <a:rPr lang="en-US" sz="2400" dirty="0"/>
              <a:t> – Vygotsky – </a:t>
            </a:r>
            <a:r>
              <a:rPr lang="en-US" sz="2400" dirty="0" err="1"/>
              <a:t>Ilyenkov</a:t>
            </a:r>
            <a:r>
              <a:rPr lang="ru-RU" sz="2400" dirty="0"/>
              <a:t>»</a:t>
            </a:r>
            <a:r>
              <a:rPr lang="en-US" sz="2400" dirty="0"/>
              <a:t> (2008)  is an analysis of the history of Soviet philosophy from the standpoint of E.V. Ilyenkov and the "Ilyenkov school"</a:t>
            </a:r>
          </a:p>
          <a:p>
            <a:pPr marL="0" indent="0">
              <a:buNone/>
            </a:pPr>
            <a:r>
              <a:rPr lang="en-US" sz="2400" dirty="0"/>
              <a:t>This interpretation of the Soviet philosophy history differed from:</a:t>
            </a:r>
          </a:p>
          <a:p>
            <a:r>
              <a:rPr lang="en-US" sz="2400" dirty="0"/>
              <a:t>the </a:t>
            </a:r>
            <a:r>
              <a:rPr lang="en-US" sz="2400" b="1" dirty="0"/>
              <a:t>official</a:t>
            </a:r>
            <a:r>
              <a:rPr lang="en-US" sz="2400" dirty="0"/>
              <a:t> Soviet version until the early 90s.</a:t>
            </a:r>
          </a:p>
          <a:p>
            <a:r>
              <a:rPr lang="en-US" sz="2400" dirty="0"/>
              <a:t>the </a:t>
            </a:r>
            <a:r>
              <a:rPr lang="en-US" sz="2400" b="1" dirty="0"/>
              <a:t>official</a:t>
            </a:r>
            <a:r>
              <a:rPr lang="en-US" sz="2400" dirty="0"/>
              <a:t> </a:t>
            </a:r>
            <a:r>
              <a:rPr lang="en-US" sz="2400" dirty="0" err="1"/>
              <a:t>ANTI-Soviet</a:t>
            </a:r>
            <a:r>
              <a:rPr lang="en-US" sz="2400" dirty="0"/>
              <a:t> version from the beginning of the 90s.</a:t>
            </a:r>
          </a:p>
          <a:p>
            <a:pPr marL="0" indent="0">
              <a:buNone/>
            </a:pPr>
            <a:r>
              <a:rPr lang="en-US" sz="2400" dirty="0"/>
              <a:t>To the apologetics of Soviet Marxism and its radical rejection, </a:t>
            </a:r>
            <a:r>
              <a:rPr lang="en-US" sz="2400" dirty="0" err="1"/>
              <a:t>Mareev</a:t>
            </a:r>
            <a:r>
              <a:rPr lang="en-US" sz="2400" dirty="0"/>
              <a:t> opposed with genetic analysis of the socio-political and intellectual circumstances of the emergence  this </a:t>
            </a:r>
            <a:r>
              <a:rPr lang="en-US" sz="2400" b="1" dirty="0"/>
              <a:t>historical form </a:t>
            </a:r>
            <a:r>
              <a:rPr lang="en-US" sz="2400" dirty="0"/>
              <a:t>of philosophical knowledge</a:t>
            </a:r>
            <a:endParaRPr lang="ru-RU" sz="2400" dirty="0"/>
          </a:p>
          <a:p>
            <a:pPr marL="0" indent="0">
              <a:buNone/>
            </a:pPr>
            <a:endParaRPr lang="ru-RU" sz="2000" dirty="0">
              <a:solidFill>
                <a:srgbClr val="FF0000"/>
              </a:solidFill>
            </a:endParaRPr>
          </a:p>
          <a:p>
            <a:pPr marL="0" indent="0">
              <a:buNone/>
            </a:pPr>
            <a:endParaRPr lang="ru-RU" sz="2400" dirty="0"/>
          </a:p>
          <a:p>
            <a:pPr marL="0" indent="0">
              <a:buNone/>
            </a:pPr>
            <a:endParaRPr lang="ru-RU" sz="2400" dirty="0"/>
          </a:p>
        </p:txBody>
      </p:sp>
      <p:pic>
        <p:nvPicPr>
          <p:cNvPr id="9" name="Рисунок 8"/>
          <p:cNvPicPr>
            <a:picLocks noChangeAspect="1"/>
          </p:cNvPicPr>
          <p:nvPr/>
        </p:nvPicPr>
        <p:blipFill>
          <a:blip r:embed="rId2"/>
          <a:stretch>
            <a:fillRect/>
          </a:stretch>
        </p:blipFill>
        <p:spPr>
          <a:xfrm>
            <a:off x="6876256" y="3850848"/>
            <a:ext cx="2058339" cy="2916000"/>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208304"/>
            <a:ext cx="2124021" cy="2398341"/>
          </a:xfrm>
          <a:prstGeom prst="rect">
            <a:avLst/>
          </a:prstGeom>
        </p:spPr>
      </p:pic>
    </p:spTree>
    <p:extLst>
      <p:ext uri="{BB962C8B-B14F-4D97-AF65-F5344CB8AC3E}">
        <p14:creationId xmlns:p14="http://schemas.microsoft.com/office/powerpoint/2010/main" val="2020070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a:t>
            </a:r>
          </a:p>
        </p:txBody>
      </p:sp>
      <p:sp>
        <p:nvSpPr>
          <p:cNvPr id="3" name="Объект 2"/>
          <p:cNvSpPr>
            <a:spLocks noGrp="1"/>
          </p:cNvSpPr>
          <p:nvPr>
            <p:ph idx="1"/>
          </p:nvPr>
        </p:nvSpPr>
        <p:spPr>
          <a:xfrm>
            <a:off x="457200" y="274639"/>
            <a:ext cx="8229600" cy="5314602"/>
          </a:xfrm>
        </p:spPr>
        <p:txBody>
          <a:bodyPr>
            <a:normAutofit/>
          </a:bodyPr>
          <a:lstStyle/>
          <a:p>
            <a:r>
              <a:rPr lang="en-US" sz="2400" dirty="0" err="1"/>
              <a:t>Mareev</a:t>
            </a:r>
            <a:r>
              <a:rPr lang="en-US" sz="2400" dirty="0"/>
              <a:t> agreed with </a:t>
            </a:r>
            <a:r>
              <a:rPr lang="en-US" sz="2400" dirty="0" err="1"/>
              <a:t>Ilyenkov</a:t>
            </a:r>
            <a:r>
              <a:rPr lang="en-US" sz="2400" dirty="0"/>
              <a:t> that the official version of Soviet philosophy was metaphysical, and not by accident. </a:t>
            </a:r>
            <a:endParaRPr lang="ru-RU" sz="2400" dirty="0"/>
          </a:p>
          <a:p>
            <a:pPr algn="just"/>
            <a:r>
              <a:rPr lang="en-US" sz="2400" dirty="0" err="1"/>
              <a:t>Evald</a:t>
            </a:r>
            <a:r>
              <a:rPr lang="en-US" sz="2400" dirty="0"/>
              <a:t> Ilyenkov in his book "Dialectical Logic" called the official version of dialectical materialism "dialectics of boiling teapot" and opposed it to dialectics as dialectical logic.</a:t>
            </a:r>
          </a:p>
          <a:p>
            <a:pPr algn="just"/>
            <a:r>
              <a:rPr lang="en-US" sz="2400" dirty="0" err="1"/>
              <a:t>Mareev</a:t>
            </a:r>
            <a:r>
              <a:rPr lang="en-US" sz="2400" dirty="0"/>
              <a:t> in his book </a:t>
            </a:r>
            <a:r>
              <a:rPr lang="ru-RU" sz="2400" dirty="0"/>
              <a:t> «</a:t>
            </a:r>
            <a:r>
              <a:rPr lang="en-US" sz="2400" dirty="0"/>
              <a:t>From the history of Soviet Philosophy: </a:t>
            </a:r>
            <a:r>
              <a:rPr lang="en-US" sz="2400" dirty="0" err="1"/>
              <a:t>Lukács</a:t>
            </a:r>
            <a:r>
              <a:rPr lang="en-US" sz="2400" dirty="0"/>
              <a:t> – Vygotsky – </a:t>
            </a:r>
            <a:r>
              <a:rPr lang="en-US" sz="2400" dirty="0" err="1"/>
              <a:t>Ilyenkov</a:t>
            </a:r>
            <a:r>
              <a:rPr lang="ru-RU" sz="2400" dirty="0"/>
              <a:t>» (</a:t>
            </a:r>
            <a:r>
              <a:rPr lang="en-US" sz="2400" dirty="0"/>
              <a:t>chapters</a:t>
            </a:r>
            <a:r>
              <a:rPr lang="ru-RU" sz="2400" dirty="0"/>
              <a:t> 1 </a:t>
            </a:r>
            <a:r>
              <a:rPr lang="en-US" sz="2400" dirty="0"/>
              <a:t>and</a:t>
            </a:r>
            <a:r>
              <a:rPr lang="ru-RU" sz="2400" dirty="0"/>
              <a:t> 3) </a:t>
            </a:r>
            <a:r>
              <a:rPr lang="en-US" sz="2400" dirty="0" err="1"/>
              <a:t>explanes</a:t>
            </a:r>
            <a:r>
              <a:rPr lang="ru-RU" sz="2400" dirty="0"/>
              <a:t>:</a:t>
            </a:r>
          </a:p>
          <a:p>
            <a:r>
              <a:rPr lang="en-US" sz="2400" dirty="0"/>
              <a:t>- how "</a:t>
            </a:r>
            <a:r>
              <a:rPr lang="en-US" sz="2400" dirty="0" err="1"/>
              <a:t>diamat</a:t>
            </a:r>
            <a:r>
              <a:rPr lang="en-US" sz="2400" dirty="0"/>
              <a:t>" and "</a:t>
            </a:r>
            <a:r>
              <a:rPr lang="en-US" sz="2400" dirty="0" err="1"/>
              <a:t>istmat</a:t>
            </a:r>
            <a:r>
              <a:rPr lang="en-US" sz="2400" dirty="0"/>
              <a:t>" were formed as two sections of Marxist philosophy</a:t>
            </a:r>
          </a:p>
          <a:p>
            <a:r>
              <a:rPr lang="en-US" sz="2400" dirty="0"/>
              <a:t>- what role did the discussions between philosophers and natural scientists play here?</a:t>
            </a:r>
          </a:p>
          <a:p>
            <a:r>
              <a:rPr lang="en-US" sz="2400" dirty="0"/>
              <a:t>- what happened to the teaching of social disciplines </a:t>
            </a:r>
          </a:p>
          <a:p>
            <a:r>
              <a:rPr lang="en-US" sz="2400" dirty="0"/>
              <a:t>in the USSR</a:t>
            </a:r>
            <a:endParaRPr lang="ru-RU" sz="2400" dirty="0"/>
          </a:p>
          <a:p>
            <a:endParaRPr lang="ru-RU" sz="2400" dirty="0"/>
          </a:p>
        </p:txBody>
      </p:sp>
      <p:sp>
        <p:nvSpPr>
          <p:cNvPr id="4" name="Номер слайда 3"/>
          <p:cNvSpPr>
            <a:spLocks noGrp="1"/>
          </p:cNvSpPr>
          <p:nvPr>
            <p:ph type="sldNum" sz="quarter" idx="12"/>
          </p:nvPr>
        </p:nvSpPr>
        <p:spPr/>
        <p:txBody>
          <a:bodyPr/>
          <a:lstStyle/>
          <a:p>
            <a:fld id="{831F0A41-64A2-4CA6-B383-95B6907D0C1A}" type="slidenum">
              <a:rPr lang="ru-RU" smtClean="0"/>
              <a:t>4</a:t>
            </a:fld>
            <a:endParaRPr lang="ru-RU"/>
          </a:p>
        </p:txBody>
      </p:sp>
      <p:pic>
        <p:nvPicPr>
          <p:cNvPr id="7" name="Рисунок 6"/>
          <p:cNvPicPr>
            <a:picLocks noChangeAspect="1"/>
          </p:cNvPicPr>
          <p:nvPr/>
        </p:nvPicPr>
        <p:blipFill>
          <a:blip r:embed="rId2"/>
          <a:stretch>
            <a:fillRect/>
          </a:stretch>
        </p:blipFill>
        <p:spPr>
          <a:xfrm>
            <a:off x="7904657" y="4822048"/>
            <a:ext cx="1128690" cy="1836000"/>
          </a:xfrm>
          <a:prstGeom prst="rect">
            <a:avLst/>
          </a:prstGeom>
        </p:spPr>
      </p:pic>
      <p:pic>
        <p:nvPicPr>
          <p:cNvPr id="8" name="Рисунок 7"/>
          <p:cNvPicPr>
            <a:picLocks noChangeAspect="1"/>
          </p:cNvPicPr>
          <p:nvPr/>
        </p:nvPicPr>
        <p:blipFill>
          <a:blip r:embed="rId3"/>
          <a:stretch>
            <a:fillRect/>
          </a:stretch>
        </p:blipFill>
        <p:spPr>
          <a:xfrm>
            <a:off x="2507433" y="5088799"/>
            <a:ext cx="976843" cy="1548000"/>
          </a:xfrm>
          <a:prstGeom prst="rect">
            <a:avLst/>
          </a:prstGeom>
        </p:spPr>
      </p:pic>
      <p:pic>
        <p:nvPicPr>
          <p:cNvPr id="5" name="Рисунок 4"/>
          <p:cNvPicPr>
            <a:picLocks noChangeAspect="1"/>
          </p:cNvPicPr>
          <p:nvPr/>
        </p:nvPicPr>
        <p:blipFill>
          <a:blip r:embed="rId4"/>
          <a:stretch>
            <a:fillRect/>
          </a:stretch>
        </p:blipFill>
        <p:spPr>
          <a:xfrm>
            <a:off x="7020272" y="5088799"/>
            <a:ext cx="1024217" cy="1694835"/>
          </a:xfrm>
          <a:prstGeom prst="rect">
            <a:avLst/>
          </a:prstGeom>
        </p:spPr>
      </p:pic>
    </p:spTree>
    <p:extLst>
      <p:ext uri="{BB962C8B-B14F-4D97-AF65-F5344CB8AC3E}">
        <p14:creationId xmlns:p14="http://schemas.microsoft.com/office/powerpoint/2010/main" val="4235923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90268A-EF7C-4F88-A7C2-31241BF0B789}"/>
              </a:ext>
            </a:extLst>
          </p:cNvPr>
          <p:cNvSpPr>
            <a:spLocks noGrp="1"/>
          </p:cNvSpPr>
          <p:nvPr>
            <p:ph type="title"/>
          </p:nvPr>
        </p:nvSpPr>
        <p:spPr>
          <a:xfrm>
            <a:off x="457200" y="274638"/>
            <a:ext cx="8229600" cy="994122"/>
          </a:xfrm>
        </p:spPr>
        <p:txBody>
          <a:bodyPr>
            <a:normAutofit fontScale="90000"/>
          </a:bodyPr>
          <a:lstStyle/>
          <a:p>
            <a:r>
              <a:rPr lang="de-DE" sz="4400" b="1" dirty="0" err="1"/>
              <a:t>Mareev</a:t>
            </a:r>
            <a:r>
              <a:rPr lang="de-DE" sz="4400" b="1" dirty="0"/>
              <a:t> </a:t>
            </a:r>
            <a:r>
              <a:rPr lang="de-DE" sz="4400" b="1" dirty="0" err="1"/>
              <a:t>argued</a:t>
            </a:r>
            <a:r>
              <a:rPr lang="de-DE" sz="4400" b="1" dirty="0"/>
              <a:t>:</a:t>
            </a:r>
            <a:r>
              <a:rPr lang="ru-RU" sz="4400" b="1" dirty="0"/>
              <a:t/>
            </a:r>
            <a:br>
              <a:rPr lang="ru-RU" sz="4400" b="1" dirty="0"/>
            </a:br>
            <a:endParaRPr lang="ru-RU" dirty="0"/>
          </a:p>
        </p:txBody>
      </p:sp>
      <p:sp>
        <p:nvSpPr>
          <p:cNvPr id="3" name="Объект 2">
            <a:extLst>
              <a:ext uri="{FF2B5EF4-FFF2-40B4-BE49-F238E27FC236}">
                <a16:creationId xmlns:a16="http://schemas.microsoft.com/office/drawing/2014/main" id="{9B76C941-C0ED-4327-B63F-33AD7229C32F}"/>
              </a:ext>
            </a:extLst>
          </p:cNvPr>
          <p:cNvSpPr>
            <a:spLocks noGrp="1"/>
          </p:cNvSpPr>
          <p:nvPr>
            <p:ph idx="1"/>
          </p:nvPr>
        </p:nvSpPr>
        <p:spPr>
          <a:xfrm>
            <a:off x="457200" y="1700808"/>
            <a:ext cx="8229600" cy="4425355"/>
          </a:xfrm>
        </p:spPr>
        <p:txBody>
          <a:bodyPr>
            <a:normAutofit fontScale="92500" lnSpcReduction="20000"/>
          </a:bodyPr>
          <a:lstStyle/>
          <a:p>
            <a:r>
              <a:rPr lang="en-US" sz="2400" dirty="0"/>
              <a:t>If the </a:t>
            </a:r>
            <a:r>
              <a:rPr lang="en-US" sz="2400" dirty="0" err="1"/>
              <a:t>Diamat</a:t>
            </a:r>
            <a:r>
              <a:rPr lang="en-US" sz="2400" dirty="0"/>
              <a:t> has become a new version of the ontology, then the </a:t>
            </a:r>
            <a:r>
              <a:rPr lang="en-US" sz="2400" dirty="0" err="1"/>
              <a:t>Histmat</a:t>
            </a:r>
            <a:r>
              <a:rPr lang="en-US" sz="2400" dirty="0"/>
              <a:t> has become a new version of the philosophy of history. </a:t>
            </a:r>
          </a:p>
          <a:p>
            <a:r>
              <a:rPr lang="en-US" sz="2400" dirty="0"/>
              <a:t>The negative role in the decomposition of historical and dialectical materialism into two parts and its transformation from methodology into philosophical ontology is associated with the role of G.V. Plekhanov in Russian Marxism.</a:t>
            </a:r>
            <a:endParaRPr lang="ru-RU" sz="2400" dirty="0"/>
          </a:p>
          <a:p>
            <a:pPr>
              <a:lnSpc>
                <a:spcPct val="110000"/>
              </a:lnSpc>
            </a:pPr>
            <a:r>
              <a:rPr lang="en-US" sz="2400" dirty="0"/>
              <a:t>It was from Plekhanov that the concept of </a:t>
            </a:r>
            <a:r>
              <a:rPr lang="ru-RU" sz="2400" dirty="0"/>
              <a:t>«</a:t>
            </a:r>
            <a:r>
              <a:rPr lang="en-US" sz="2400" dirty="0"/>
              <a:t>two materialisms</a:t>
            </a:r>
            <a:r>
              <a:rPr lang="ru-RU" sz="2400" dirty="0"/>
              <a:t>»</a:t>
            </a:r>
            <a:r>
              <a:rPr lang="en-US" sz="2400" dirty="0"/>
              <a:t> passed into Lenin's early works, </a:t>
            </a:r>
            <a:r>
              <a:rPr lang="ru-RU" sz="2400" dirty="0"/>
              <a:t>«</a:t>
            </a:r>
            <a:r>
              <a:rPr lang="en-US" sz="2400" dirty="0"/>
              <a:t>two materialisms</a:t>
            </a:r>
            <a:r>
              <a:rPr lang="ru-RU" sz="2400" dirty="0"/>
              <a:t>»</a:t>
            </a:r>
            <a:r>
              <a:rPr lang="en-US" sz="2400" dirty="0"/>
              <a:t> that make up  the philosophy of Marxism– dialectical materialism and historical materialism.</a:t>
            </a:r>
            <a:r>
              <a:rPr lang="ru-RU" sz="2400" dirty="0"/>
              <a:t> </a:t>
            </a:r>
            <a:endParaRPr lang="de-DE" sz="2400" dirty="0"/>
          </a:p>
          <a:p>
            <a:pPr marL="0" indent="0">
              <a:lnSpc>
                <a:spcPct val="110000"/>
              </a:lnSpc>
              <a:buNone/>
            </a:pPr>
            <a:r>
              <a:rPr lang="en-US" sz="2400" dirty="0"/>
              <a:t>	Dialectics as </a:t>
            </a:r>
          </a:p>
          <a:p>
            <a:pPr marL="0" indent="0">
              <a:lnSpc>
                <a:spcPct val="110000"/>
              </a:lnSpc>
              <a:buNone/>
            </a:pPr>
            <a:r>
              <a:rPr lang="en-US" sz="2400" dirty="0"/>
              <a:t>	the “algebra of revolution” in Marxism </a:t>
            </a:r>
          </a:p>
          <a:p>
            <a:pPr marL="0" indent="0">
              <a:lnSpc>
                <a:spcPct val="110000"/>
              </a:lnSpc>
              <a:buNone/>
            </a:pPr>
            <a:r>
              <a:rPr lang="en-US" sz="2400" dirty="0"/>
              <a:t>	had to make a way for the dialectics of nature</a:t>
            </a:r>
            <a:endParaRPr lang="ru-RU" sz="2000" dirty="0"/>
          </a:p>
          <a:p>
            <a:pPr algn="just"/>
            <a:endParaRPr lang="ru-RU" sz="2400" dirty="0"/>
          </a:p>
          <a:p>
            <a:endParaRPr lang="ru-RU" sz="2400" dirty="0"/>
          </a:p>
          <a:p>
            <a:endParaRPr lang="ru-RU" dirty="0"/>
          </a:p>
        </p:txBody>
      </p:sp>
      <p:sp>
        <p:nvSpPr>
          <p:cNvPr id="4" name="Номер слайда 3">
            <a:extLst>
              <a:ext uri="{FF2B5EF4-FFF2-40B4-BE49-F238E27FC236}">
                <a16:creationId xmlns:a16="http://schemas.microsoft.com/office/drawing/2014/main" id="{6D5F1796-6CDD-4A59-B048-6F56C642674E}"/>
              </a:ext>
            </a:extLst>
          </p:cNvPr>
          <p:cNvSpPr>
            <a:spLocks noGrp="1"/>
          </p:cNvSpPr>
          <p:nvPr>
            <p:ph type="sldNum" sz="quarter" idx="12"/>
          </p:nvPr>
        </p:nvSpPr>
        <p:spPr/>
        <p:txBody>
          <a:bodyPr/>
          <a:lstStyle/>
          <a:p>
            <a:fld id="{831F0A41-64A2-4CA6-B383-95B6907D0C1A}" type="slidenum">
              <a:rPr lang="ru-RU" smtClean="0"/>
              <a:t>5</a:t>
            </a:fld>
            <a:endParaRPr lang="ru-RU"/>
          </a:p>
        </p:txBody>
      </p:sp>
      <p:pic>
        <p:nvPicPr>
          <p:cNvPr id="6" name="Рисунок 5">
            <a:extLst>
              <a:ext uri="{FF2B5EF4-FFF2-40B4-BE49-F238E27FC236}">
                <a16:creationId xmlns:a16="http://schemas.microsoft.com/office/drawing/2014/main" id="{1B345667-ED3B-4555-82A0-7D772E63B1C4}"/>
              </a:ext>
            </a:extLst>
          </p:cNvPr>
          <p:cNvPicPr>
            <a:picLocks noChangeAspect="1"/>
          </p:cNvPicPr>
          <p:nvPr/>
        </p:nvPicPr>
        <p:blipFill>
          <a:blip r:embed="rId2"/>
          <a:stretch>
            <a:fillRect/>
          </a:stretch>
        </p:blipFill>
        <p:spPr>
          <a:xfrm>
            <a:off x="107504" y="41269"/>
            <a:ext cx="1158340" cy="1585097"/>
          </a:xfrm>
          <a:prstGeom prst="rect">
            <a:avLst/>
          </a:prstGeom>
        </p:spPr>
      </p:pic>
      <p:pic>
        <p:nvPicPr>
          <p:cNvPr id="8" name="Рисунок 7">
            <a:extLst>
              <a:ext uri="{FF2B5EF4-FFF2-40B4-BE49-F238E27FC236}">
                <a16:creationId xmlns:a16="http://schemas.microsoft.com/office/drawing/2014/main" id="{39670D35-A0CB-4978-8121-15647856E275}"/>
              </a:ext>
            </a:extLst>
          </p:cNvPr>
          <p:cNvPicPr>
            <a:picLocks noChangeAspect="1"/>
          </p:cNvPicPr>
          <p:nvPr/>
        </p:nvPicPr>
        <p:blipFill>
          <a:blip r:embed="rId3"/>
          <a:stretch>
            <a:fillRect/>
          </a:stretch>
        </p:blipFill>
        <p:spPr>
          <a:xfrm>
            <a:off x="7380312" y="5022945"/>
            <a:ext cx="1572904" cy="1835055"/>
          </a:xfrm>
          <a:prstGeom prst="rect">
            <a:avLst/>
          </a:prstGeom>
        </p:spPr>
      </p:pic>
    </p:spTree>
    <p:extLst>
      <p:ext uri="{BB962C8B-B14F-4D97-AF65-F5344CB8AC3E}">
        <p14:creationId xmlns:p14="http://schemas.microsoft.com/office/powerpoint/2010/main" val="2963469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115616" y="4671350"/>
            <a:ext cx="1817378" cy="2196000"/>
          </a:xfrm>
          <a:prstGeom prst="rect">
            <a:avLst/>
          </a:prstGeom>
        </p:spPr>
      </p:pic>
      <p:sp>
        <p:nvSpPr>
          <p:cNvPr id="2" name="Заголовок 1"/>
          <p:cNvSpPr>
            <a:spLocks noGrp="1"/>
          </p:cNvSpPr>
          <p:nvPr>
            <p:ph type="title"/>
          </p:nvPr>
        </p:nvSpPr>
        <p:spPr/>
        <p:txBody>
          <a:bodyPr/>
          <a:lstStyle/>
          <a:p>
            <a:r>
              <a:rPr lang="de-DE" dirty="0"/>
              <a:t> </a:t>
            </a:r>
            <a:endParaRPr lang="ru-RU" dirty="0"/>
          </a:p>
        </p:txBody>
      </p:sp>
      <p:sp>
        <p:nvSpPr>
          <p:cNvPr id="3" name="Объект 2"/>
          <p:cNvSpPr>
            <a:spLocks noGrp="1"/>
          </p:cNvSpPr>
          <p:nvPr>
            <p:ph idx="1"/>
          </p:nvPr>
        </p:nvSpPr>
        <p:spPr>
          <a:xfrm>
            <a:off x="457200" y="-99392"/>
            <a:ext cx="8229600" cy="6225555"/>
          </a:xfrm>
        </p:spPr>
        <p:txBody>
          <a:bodyPr>
            <a:normAutofit/>
          </a:bodyPr>
          <a:lstStyle/>
          <a:p>
            <a:endParaRPr lang="ru-RU" sz="2000" dirty="0"/>
          </a:p>
          <a:p>
            <a:r>
              <a:rPr lang="en-US" sz="2400" dirty="0"/>
              <a:t>E. Ilyenkov appreciated and often quoted </a:t>
            </a:r>
            <a:r>
              <a:rPr lang="en-US" sz="2400" b="1" dirty="0"/>
              <a:t>Lenin’s </a:t>
            </a:r>
            <a:r>
              <a:rPr lang="ru-RU" sz="2400" dirty="0"/>
              <a:t> </a:t>
            </a:r>
            <a:r>
              <a:rPr lang="ru-RU" sz="2400" b="1" dirty="0"/>
              <a:t>«</a:t>
            </a:r>
            <a:r>
              <a:rPr lang="en-US" sz="2400" b="1" dirty="0"/>
              <a:t>Philosophical Notebooks</a:t>
            </a:r>
            <a:r>
              <a:rPr lang="ru-RU" sz="2400" b="1" dirty="0"/>
              <a:t>» </a:t>
            </a:r>
            <a:r>
              <a:rPr lang="ru-RU" sz="2400" dirty="0"/>
              <a:t>. (</a:t>
            </a:r>
            <a:r>
              <a:rPr lang="en-US" sz="2400" dirty="0"/>
              <a:t>V.</a:t>
            </a:r>
            <a:r>
              <a:rPr lang="ru-RU" sz="2400" dirty="0"/>
              <a:t> </a:t>
            </a:r>
            <a:r>
              <a:rPr lang="en-US" sz="2400" dirty="0"/>
              <a:t>Lenin</a:t>
            </a:r>
            <a:r>
              <a:rPr lang="ru-RU" sz="2400" dirty="0"/>
              <a:t>: «</a:t>
            </a:r>
            <a:r>
              <a:rPr lang="en-US" sz="2400" dirty="0"/>
              <a:t>Philosophical Notebooks</a:t>
            </a:r>
            <a:r>
              <a:rPr lang="ru-RU" sz="2400" dirty="0"/>
              <a:t>» 1914-1916 (10 </a:t>
            </a:r>
            <a:r>
              <a:rPr lang="en-US" sz="2400" dirty="0"/>
              <a:t>notebooks of summaries and extracts</a:t>
            </a:r>
            <a:r>
              <a:rPr lang="ru-RU" sz="2400" dirty="0"/>
              <a:t>, </a:t>
            </a:r>
            <a:r>
              <a:rPr lang="en-US" sz="2400" dirty="0"/>
              <a:t>fully published in 1929</a:t>
            </a:r>
            <a:r>
              <a:rPr lang="ru-RU" sz="2400" dirty="0"/>
              <a:t>)</a:t>
            </a:r>
            <a:endParaRPr lang="en-US" sz="2400" dirty="0"/>
          </a:p>
          <a:p>
            <a:r>
              <a:rPr lang="en-US" sz="2400" dirty="0" err="1"/>
              <a:t>Mareev</a:t>
            </a:r>
            <a:r>
              <a:rPr lang="en-US" sz="2400" dirty="0"/>
              <a:t> describes the evolution of V.I. Lenin’s views from </a:t>
            </a:r>
            <a:r>
              <a:rPr lang="ru-RU" sz="2400" dirty="0"/>
              <a:t>«</a:t>
            </a:r>
            <a:r>
              <a:rPr lang="en-US" sz="2400" dirty="0"/>
              <a:t>Materialism and </a:t>
            </a:r>
            <a:r>
              <a:rPr lang="en-US" sz="2400" dirty="0" err="1"/>
              <a:t>Empiriocriticism</a:t>
            </a:r>
            <a:r>
              <a:rPr lang="ru-RU" sz="2400" dirty="0"/>
              <a:t>»</a:t>
            </a:r>
            <a:r>
              <a:rPr lang="en-US" sz="2400" dirty="0"/>
              <a:t> to </a:t>
            </a:r>
            <a:r>
              <a:rPr lang="ru-RU" sz="2400" dirty="0"/>
              <a:t>«</a:t>
            </a:r>
            <a:r>
              <a:rPr lang="en-US" sz="2400" dirty="0"/>
              <a:t>The Philosophical Notebooks</a:t>
            </a:r>
            <a:r>
              <a:rPr lang="ru-RU" sz="2400" dirty="0"/>
              <a:t>»</a:t>
            </a:r>
            <a:r>
              <a:rPr lang="en-US" sz="2400" dirty="0"/>
              <a:t>.</a:t>
            </a:r>
            <a:r>
              <a:rPr lang="ru-RU" sz="2400" dirty="0"/>
              <a:t> </a:t>
            </a:r>
          </a:p>
          <a:p>
            <a:r>
              <a:rPr lang="en-US" sz="2400" dirty="0"/>
              <a:t>He clearly articulated the idea that </a:t>
            </a:r>
            <a:r>
              <a:rPr lang="de-DE" sz="2400" dirty="0"/>
              <a:t>t</a:t>
            </a:r>
            <a:r>
              <a:rPr lang="en-US" sz="2400" dirty="0"/>
              <a:t>he manuscript by Lenin </a:t>
            </a:r>
            <a:r>
              <a:rPr lang="ru-RU" sz="2400" dirty="0"/>
              <a:t>„</a:t>
            </a:r>
            <a:r>
              <a:rPr lang="en-US" sz="2400" dirty="0"/>
              <a:t>The Philosophical Notebooks</a:t>
            </a:r>
            <a:r>
              <a:rPr lang="ru-RU" sz="2400" dirty="0"/>
              <a:t>” -  </a:t>
            </a:r>
            <a:r>
              <a:rPr lang="en-US" sz="2400" dirty="0"/>
              <a:t>the return to the roots of Marxism</a:t>
            </a:r>
            <a:r>
              <a:rPr lang="ru-RU" sz="2400" dirty="0"/>
              <a:t>, </a:t>
            </a:r>
            <a:r>
              <a:rPr lang="en-US" sz="2400" dirty="0"/>
              <a:t>to conception of Marxism</a:t>
            </a:r>
            <a:r>
              <a:rPr lang="ru-RU" sz="2400" dirty="0"/>
              <a:t> </a:t>
            </a:r>
            <a:r>
              <a:rPr lang="en-US" sz="2400" dirty="0"/>
              <a:t>as materialistic conception of history and</a:t>
            </a:r>
            <a:r>
              <a:rPr lang="ru-RU" sz="2400" dirty="0"/>
              <a:t> </a:t>
            </a:r>
            <a:r>
              <a:rPr lang="en-US" sz="2400" dirty="0"/>
              <a:t> the </a:t>
            </a:r>
            <a:r>
              <a:rPr lang="ru-RU" sz="2400" dirty="0"/>
              <a:t>«</a:t>
            </a:r>
            <a:r>
              <a:rPr lang="en-US" sz="2400" dirty="0"/>
              <a:t>algebra of revolution</a:t>
            </a:r>
            <a:r>
              <a:rPr lang="ru-RU" sz="2400" dirty="0"/>
              <a:t>»</a:t>
            </a:r>
          </a:p>
          <a:p>
            <a:endParaRPr lang="ru-RU" dirty="0"/>
          </a:p>
        </p:txBody>
      </p:sp>
      <p:sp>
        <p:nvSpPr>
          <p:cNvPr id="4" name="Номер слайда 3"/>
          <p:cNvSpPr>
            <a:spLocks noGrp="1"/>
          </p:cNvSpPr>
          <p:nvPr>
            <p:ph type="sldNum" sz="quarter" idx="12"/>
          </p:nvPr>
        </p:nvSpPr>
        <p:spPr/>
        <p:txBody>
          <a:bodyPr/>
          <a:lstStyle/>
          <a:p>
            <a:fld id="{831F0A41-64A2-4CA6-B383-95B6907D0C1A}" type="slidenum">
              <a:rPr lang="ru-RU" smtClean="0"/>
              <a:t>6</a:t>
            </a:fld>
            <a:endParaRPr lang="ru-RU"/>
          </a:p>
        </p:txBody>
      </p:sp>
      <p:pic>
        <p:nvPicPr>
          <p:cNvPr id="9" name="Рисунок 8"/>
          <p:cNvPicPr>
            <a:picLocks noChangeAspect="1"/>
          </p:cNvPicPr>
          <p:nvPr/>
        </p:nvPicPr>
        <p:blipFill>
          <a:blip r:embed="rId3"/>
          <a:stretch>
            <a:fillRect/>
          </a:stretch>
        </p:blipFill>
        <p:spPr>
          <a:xfrm>
            <a:off x="6012160" y="4563350"/>
            <a:ext cx="2352249" cy="2304000"/>
          </a:xfrm>
          <a:prstGeom prst="rect">
            <a:avLst/>
          </a:prstGeom>
        </p:spPr>
      </p:pic>
    </p:spTree>
    <p:extLst>
      <p:ext uri="{BB962C8B-B14F-4D97-AF65-F5344CB8AC3E}">
        <p14:creationId xmlns:p14="http://schemas.microsoft.com/office/powerpoint/2010/main" val="4074295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spcBef>
                <a:spcPct val="20000"/>
              </a:spcBef>
            </a:pPr>
            <a:r>
              <a:rPr lang="ru-RU" sz="2000" b="1" dirty="0">
                <a:latin typeface="+mn-lt"/>
                <a:ea typeface="+mn-ea"/>
                <a:cs typeface="+mn-cs"/>
              </a:rPr>
              <a:t>«</a:t>
            </a:r>
            <a:r>
              <a:rPr lang="en-US" sz="2000" b="1" dirty="0" err="1">
                <a:latin typeface="+mn-lt"/>
                <a:ea typeface="+mn-ea"/>
                <a:cs typeface="+mn-cs"/>
              </a:rPr>
              <a:t>Diamat</a:t>
            </a:r>
            <a:r>
              <a:rPr lang="ru-RU" sz="2000" b="1" dirty="0">
                <a:latin typeface="+mn-lt"/>
                <a:ea typeface="+mn-ea"/>
                <a:cs typeface="+mn-cs"/>
              </a:rPr>
              <a:t>» </a:t>
            </a:r>
            <a:r>
              <a:rPr lang="en-US" sz="2000" b="1" dirty="0">
                <a:latin typeface="+mn-lt"/>
                <a:ea typeface="+mn-ea"/>
                <a:cs typeface="+mn-cs"/>
              </a:rPr>
              <a:t>and </a:t>
            </a:r>
            <a:r>
              <a:rPr lang="ru-RU" sz="2000" b="1" dirty="0">
                <a:latin typeface="+mn-lt"/>
                <a:ea typeface="+mn-ea"/>
                <a:cs typeface="+mn-cs"/>
              </a:rPr>
              <a:t>«</a:t>
            </a:r>
            <a:r>
              <a:rPr lang="en-US" sz="2000" b="1" dirty="0" err="1">
                <a:latin typeface="+mn-lt"/>
                <a:ea typeface="+mn-ea"/>
                <a:cs typeface="+mn-cs"/>
              </a:rPr>
              <a:t>Istmat</a:t>
            </a:r>
            <a:r>
              <a:rPr lang="ru-RU" sz="2000" b="1" dirty="0">
                <a:latin typeface="+mn-lt"/>
                <a:ea typeface="+mn-ea"/>
                <a:cs typeface="+mn-cs"/>
              </a:rPr>
              <a:t>»</a:t>
            </a:r>
            <a:r>
              <a:rPr lang="en-US" sz="2000" b="1" dirty="0">
                <a:latin typeface="+mn-lt"/>
                <a:ea typeface="+mn-ea"/>
                <a:cs typeface="+mn-cs"/>
              </a:rPr>
              <a:t/>
            </a:r>
            <a:br>
              <a:rPr lang="en-US" sz="2000" b="1" dirty="0">
                <a:latin typeface="+mn-lt"/>
                <a:ea typeface="+mn-ea"/>
                <a:cs typeface="+mn-cs"/>
              </a:rPr>
            </a:br>
            <a:r>
              <a:rPr lang="en-US" sz="2000" b="1" dirty="0">
                <a:latin typeface="+mn-lt"/>
                <a:ea typeface="+mn-ea"/>
                <a:cs typeface="+mn-cs"/>
              </a:rPr>
              <a:t>(dialectic materialism and historical materialism)</a:t>
            </a:r>
            <a:r>
              <a:rPr lang="ru-RU" sz="2000" b="1" dirty="0">
                <a:latin typeface="+mn-lt"/>
                <a:ea typeface="+mn-ea"/>
                <a:cs typeface="+mn-cs"/>
              </a:rPr>
              <a:t> </a:t>
            </a:r>
            <a:br>
              <a:rPr lang="ru-RU" sz="2000" b="1" dirty="0">
                <a:latin typeface="+mn-lt"/>
                <a:ea typeface="+mn-ea"/>
                <a:cs typeface="+mn-cs"/>
              </a:rPr>
            </a:br>
            <a:r>
              <a:rPr lang="en-US" sz="2000" b="1" dirty="0">
                <a:latin typeface="+mn-lt"/>
                <a:ea typeface="+mn-ea"/>
                <a:cs typeface="+mn-cs"/>
              </a:rPr>
              <a:t>as metaphysical version of the Marxist philosophy</a:t>
            </a:r>
            <a:endParaRPr lang="ru-RU" sz="2000" b="1" dirty="0">
              <a:latin typeface="+mn-lt"/>
              <a:ea typeface="+mn-ea"/>
              <a:cs typeface="+mn-cs"/>
            </a:endParaRPr>
          </a:p>
        </p:txBody>
      </p:sp>
      <p:sp>
        <p:nvSpPr>
          <p:cNvPr id="3" name="Объект 2"/>
          <p:cNvSpPr>
            <a:spLocks noGrp="1"/>
          </p:cNvSpPr>
          <p:nvPr>
            <p:ph idx="1"/>
          </p:nvPr>
        </p:nvSpPr>
        <p:spPr>
          <a:xfrm>
            <a:off x="457200" y="1417638"/>
            <a:ext cx="8229600" cy="5440362"/>
          </a:xfrm>
        </p:spPr>
        <p:txBody>
          <a:bodyPr>
            <a:normAutofit fontScale="25000" lnSpcReduction="20000"/>
          </a:bodyPr>
          <a:lstStyle/>
          <a:p>
            <a:pPr marL="457200" lvl="1" indent="0">
              <a:buNone/>
            </a:pPr>
            <a:endParaRPr lang="ru-RU" dirty="0"/>
          </a:p>
          <a:p>
            <a:pPr marL="457200" lvl="1" indent="0">
              <a:buNone/>
            </a:pPr>
            <a:endParaRPr lang="ru-RU" sz="6400" b="1" dirty="0"/>
          </a:p>
          <a:p>
            <a:pPr marL="342900" lvl="1" indent="-342900">
              <a:buFont typeface="Arial" pitchFamily="34" charset="0"/>
              <a:buChar char="•"/>
            </a:pPr>
            <a:r>
              <a:rPr lang="en-US" sz="9600" dirty="0"/>
              <a:t>In 1938 the 4th chapter of Stalin’s The History of the Communist Party of the Soviet Union: Short Course (1938) constituted the official version of Marxist philosophy. </a:t>
            </a:r>
          </a:p>
          <a:p>
            <a:pPr marL="342900" lvl="1" indent="-342900">
              <a:buFont typeface="Arial" pitchFamily="34" charset="0"/>
              <a:buChar char="•"/>
            </a:pPr>
            <a:r>
              <a:rPr lang="en-US" sz="9600" dirty="0"/>
              <a:t>It was a variant of </a:t>
            </a:r>
            <a:r>
              <a:rPr lang="ru-RU" sz="9600" dirty="0"/>
              <a:t>«</a:t>
            </a:r>
            <a:r>
              <a:rPr lang="en-US" sz="9600" dirty="0"/>
              <a:t>dialectical</a:t>
            </a:r>
            <a:r>
              <a:rPr lang="ru-RU" sz="9600" dirty="0"/>
              <a:t>»</a:t>
            </a:r>
            <a:r>
              <a:rPr lang="en-US" sz="9600" dirty="0"/>
              <a:t> metaphysics.</a:t>
            </a:r>
            <a:endParaRPr lang="ru-RU" sz="9600" dirty="0"/>
          </a:p>
          <a:p>
            <a:pPr marL="342900" lvl="1" indent="-342900">
              <a:buFont typeface="Arial" pitchFamily="34" charset="0"/>
              <a:buChar char="•"/>
            </a:pPr>
            <a:r>
              <a:rPr lang="en-US" sz="9600" dirty="0"/>
              <a:t>The basis of dialectics is comprised of 5 forms of movement and 3 laws of ANY development.</a:t>
            </a:r>
            <a:endParaRPr lang="ru-RU" sz="9600" dirty="0"/>
          </a:p>
          <a:p>
            <a:pPr marL="342900" lvl="1" indent="-342900">
              <a:buFont typeface="Arial" pitchFamily="34" charset="0"/>
              <a:buChar char="•"/>
            </a:pPr>
            <a:r>
              <a:rPr lang="en-US" sz="9600" b="1" dirty="0"/>
              <a:t>Historical materialism was interpreted as the application of the dialectic materialism to history.</a:t>
            </a:r>
          </a:p>
          <a:p>
            <a:pPr marL="342900" lvl="1" indent="-342900">
              <a:buFont typeface="Arial" pitchFamily="34" charset="0"/>
              <a:buChar char="•"/>
            </a:pPr>
            <a:r>
              <a:rPr lang="en-US" sz="9600" dirty="0"/>
              <a:t>The basis of the historical materialism was the study of 5 Socio-Economic Formations.</a:t>
            </a:r>
            <a:endParaRPr lang="ru-RU" sz="9600" dirty="0"/>
          </a:p>
          <a:p>
            <a:pPr lvl="0"/>
            <a:r>
              <a:rPr lang="en-US" sz="9600" dirty="0"/>
              <a:t>As a result, the dialectics of the official soviet </a:t>
            </a:r>
          </a:p>
          <a:p>
            <a:pPr marL="0" lvl="0" indent="0">
              <a:buNone/>
            </a:pPr>
            <a:r>
              <a:rPr lang="en-US" sz="9600" dirty="0"/>
              <a:t>philosophy</a:t>
            </a:r>
            <a:r>
              <a:rPr lang="ru-RU" sz="9600" dirty="0"/>
              <a:t> </a:t>
            </a:r>
            <a:r>
              <a:rPr lang="en-US" sz="9600" dirty="0"/>
              <a:t>turned from a revolution method into </a:t>
            </a:r>
          </a:p>
          <a:p>
            <a:pPr marL="0" lvl="0" indent="0">
              <a:buNone/>
            </a:pPr>
            <a:r>
              <a:rPr lang="en-US" sz="9600" dirty="0"/>
              <a:t>a philosophical doctrine</a:t>
            </a:r>
            <a:r>
              <a:rPr lang="ru-RU" sz="9600" dirty="0"/>
              <a:t> </a:t>
            </a:r>
            <a:r>
              <a:rPr lang="en-US" sz="9600" dirty="0"/>
              <a:t>that matched the ideological conservatism of that period.</a:t>
            </a:r>
            <a:r>
              <a:rPr lang="ru-RU" sz="9600" dirty="0"/>
              <a:t> </a:t>
            </a:r>
          </a:p>
          <a:p>
            <a:endParaRPr lang="ru-RU" sz="6400" dirty="0"/>
          </a:p>
        </p:txBody>
      </p:sp>
      <p:pic>
        <p:nvPicPr>
          <p:cNvPr id="9219" name="Picture 3" descr="C:\Users\оля\Desktop\ФОТО К ШВЕДАМ\141281181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328" y="4686662"/>
            <a:ext cx="1619673" cy="2171338"/>
          </a:xfrm>
          <a:prstGeom prst="rect">
            <a:avLst/>
          </a:prstGeom>
          <a:noFill/>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p:txBody>
          <a:bodyPr/>
          <a:lstStyle/>
          <a:p>
            <a:fld id="{831F0A41-64A2-4CA6-B383-95B6907D0C1A}" type="slidenum">
              <a:rPr lang="ru-RU" smtClean="0"/>
              <a:t>7</a:t>
            </a:fld>
            <a:endParaRPr lang="ru-RU"/>
          </a:p>
        </p:txBody>
      </p:sp>
      <p:pic>
        <p:nvPicPr>
          <p:cNvPr id="5" name="Рисунок 4"/>
          <p:cNvPicPr>
            <a:picLocks noChangeAspect="1"/>
          </p:cNvPicPr>
          <p:nvPr/>
        </p:nvPicPr>
        <p:blipFill>
          <a:blip r:embed="rId3"/>
          <a:stretch>
            <a:fillRect/>
          </a:stretch>
        </p:blipFill>
        <p:spPr>
          <a:xfrm>
            <a:off x="0" y="-76313"/>
            <a:ext cx="1475656" cy="1914536"/>
          </a:xfrm>
          <a:prstGeom prst="rect">
            <a:avLst/>
          </a:prstGeom>
        </p:spPr>
      </p:pic>
    </p:spTree>
    <p:extLst>
      <p:ext uri="{BB962C8B-B14F-4D97-AF65-F5344CB8AC3E}">
        <p14:creationId xmlns:p14="http://schemas.microsoft.com/office/powerpoint/2010/main" val="1172560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52302"/>
          </a:xfrm>
        </p:spPr>
        <p:txBody>
          <a:bodyPr>
            <a:noAutofit/>
          </a:bodyPr>
          <a:lstStyle/>
          <a:p>
            <a:pPr algn="l"/>
            <a:r>
              <a:rPr lang="de-DE" sz="2800" b="1" dirty="0"/>
              <a:t> </a:t>
            </a:r>
            <a:endParaRPr lang="ru-RU" sz="2800" b="1" dirty="0"/>
          </a:p>
        </p:txBody>
      </p:sp>
      <p:sp>
        <p:nvSpPr>
          <p:cNvPr id="3" name="Объект 2"/>
          <p:cNvSpPr>
            <a:spLocks noGrp="1"/>
          </p:cNvSpPr>
          <p:nvPr>
            <p:ph idx="1"/>
          </p:nvPr>
        </p:nvSpPr>
        <p:spPr>
          <a:xfrm>
            <a:off x="477614" y="0"/>
            <a:ext cx="8229600" cy="6775848"/>
          </a:xfrm>
        </p:spPr>
        <p:txBody>
          <a:bodyPr>
            <a:normAutofit/>
          </a:bodyPr>
          <a:lstStyle/>
          <a:p>
            <a:pPr marL="457200" lvl="1" indent="0" algn="r">
              <a:buNone/>
            </a:pPr>
            <a:endParaRPr lang="en-US" sz="2200" b="1" dirty="0"/>
          </a:p>
          <a:p>
            <a:pPr marL="0" indent="0" algn="just">
              <a:buNone/>
            </a:pPr>
            <a:r>
              <a:rPr lang="en-US" sz="2800" dirty="0"/>
              <a:t>In 2016, materials from </a:t>
            </a:r>
          </a:p>
          <a:p>
            <a:pPr marL="0" indent="0" algn="just">
              <a:buNone/>
            </a:pPr>
            <a:r>
              <a:rPr lang="en-US" sz="2800" dirty="0" err="1"/>
              <a:t>Ilyenkov's</a:t>
            </a:r>
            <a:r>
              <a:rPr lang="en-US" sz="2800" dirty="0"/>
              <a:t> archive were published </a:t>
            </a:r>
          </a:p>
          <a:p>
            <a:pPr marL="0" indent="0" algn="just">
              <a:buNone/>
            </a:pPr>
            <a:r>
              <a:rPr lang="en-US" sz="2800" dirty="0"/>
              <a:t>with his criticism of A. </a:t>
            </a:r>
            <a:r>
              <a:rPr lang="en-US" sz="2800" dirty="0" err="1"/>
              <a:t>Deborin's</a:t>
            </a:r>
            <a:r>
              <a:rPr lang="en-US" sz="2800" dirty="0"/>
              <a:t> views. </a:t>
            </a:r>
          </a:p>
          <a:p>
            <a:pPr marL="0" indent="0" algn="just">
              <a:buNone/>
            </a:pPr>
            <a:r>
              <a:rPr lang="en-US" sz="2800" dirty="0"/>
              <a:t>Although many believed that Ilyenkov was a follower of </a:t>
            </a:r>
            <a:r>
              <a:rPr lang="en-US" sz="2800" dirty="0" err="1"/>
              <a:t>Deborin</a:t>
            </a:r>
            <a:r>
              <a:rPr lang="en-US" sz="2800" dirty="0"/>
              <a:t>, </a:t>
            </a:r>
            <a:r>
              <a:rPr lang="en-US" sz="2800" b="1" dirty="0" err="1"/>
              <a:t>Mareev</a:t>
            </a:r>
            <a:r>
              <a:rPr lang="en-US" sz="2800" b="1" dirty="0"/>
              <a:t> was the first </a:t>
            </a:r>
            <a:r>
              <a:rPr lang="en-US" sz="2800" dirty="0"/>
              <a:t>in his 2008 monograph to prove that the position of Ilyenkov is conceptually different from Plekhanov-</a:t>
            </a:r>
            <a:r>
              <a:rPr lang="en-US" sz="2800" dirty="0" err="1"/>
              <a:t>Deborin</a:t>
            </a:r>
            <a:r>
              <a:rPr lang="en-US" sz="2800" dirty="0"/>
              <a:t> line in the soviet philosophy. </a:t>
            </a:r>
          </a:p>
          <a:p>
            <a:pPr marL="0" indent="0" algn="just">
              <a:buNone/>
            </a:pPr>
            <a:r>
              <a:rPr lang="en-US" sz="2800" dirty="0"/>
              <a:t>		Ilyenkov based on Lenin’s criticism </a:t>
            </a:r>
          </a:p>
          <a:p>
            <a:pPr marL="0" indent="0" algn="just">
              <a:buNone/>
            </a:pPr>
            <a:r>
              <a:rPr lang="en-US" sz="2800" dirty="0"/>
              <a:t>		of this line in the </a:t>
            </a:r>
          </a:p>
          <a:p>
            <a:pPr marL="0" indent="0" algn="just">
              <a:buNone/>
            </a:pPr>
            <a:r>
              <a:rPr lang="en-US" sz="2800" dirty="0"/>
              <a:t>		“Philosophical Notebooks”.</a:t>
            </a:r>
          </a:p>
        </p:txBody>
      </p:sp>
      <p:pic>
        <p:nvPicPr>
          <p:cNvPr id="4098" name="Picture 2" descr="C:\Users\оля\Desktop\ФОТО К ШВЕДАМ\56067-large_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82" y="4354483"/>
            <a:ext cx="1841522" cy="249289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оля\Desktop\ФОТО К ШВЕДАМ\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6765" y="-47641"/>
            <a:ext cx="2133600" cy="1919681"/>
          </a:xfrm>
          <a:prstGeom prst="rect">
            <a:avLst/>
          </a:prstGeom>
          <a:noFill/>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p:txBody>
          <a:bodyPr/>
          <a:lstStyle/>
          <a:p>
            <a:fld id="{831F0A41-64A2-4CA6-B383-95B6907D0C1A}" type="slidenum">
              <a:rPr lang="ru-RU" smtClean="0"/>
              <a:t>8</a:t>
            </a:fld>
            <a:endParaRPr lang="ru-RU"/>
          </a:p>
        </p:txBody>
      </p:sp>
      <p:pic>
        <p:nvPicPr>
          <p:cNvPr id="5" name="Рисунок 4"/>
          <p:cNvPicPr>
            <a:picLocks noChangeAspect="1"/>
          </p:cNvPicPr>
          <p:nvPr/>
        </p:nvPicPr>
        <p:blipFill>
          <a:blip r:embed="rId4"/>
          <a:stretch>
            <a:fillRect/>
          </a:stretch>
        </p:blipFill>
        <p:spPr>
          <a:xfrm>
            <a:off x="7462462" y="4365104"/>
            <a:ext cx="1656184" cy="2492896"/>
          </a:xfrm>
          <a:prstGeom prst="rect">
            <a:avLst/>
          </a:prstGeom>
        </p:spPr>
      </p:pic>
    </p:spTree>
    <p:extLst>
      <p:ext uri="{BB962C8B-B14F-4D97-AF65-F5344CB8AC3E}">
        <p14:creationId xmlns:p14="http://schemas.microsoft.com/office/powerpoint/2010/main" val="3219429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ru-RU" sz="2700" b="1" dirty="0"/>
              <a:t/>
            </a:r>
            <a:br>
              <a:rPr lang="ru-RU" sz="2700" b="1" dirty="0"/>
            </a:br>
            <a:endParaRPr lang="ru-RU" sz="3600" dirty="0"/>
          </a:p>
        </p:txBody>
      </p:sp>
      <p:sp>
        <p:nvSpPr>
          <p:cNvPr id="3" name="Объект 2"/>
          <p:cNvSpPr>
            <a:spLocks noGrp="1"/>
          </p:cNvSpPr>
          <p:nvPr>
            <p:ph idx="1"/>
          </p:nvPr>
        </p:nvSpPr>
        <p:spPr>
          <a:xfrm>
            <a:off x="427484" y="404664"/>
            <a:ext cx="8229600" cy="6048672"/>
          </a:xfrm>
        </p:spPr>
        <p:txBody>
          <a:bodyPr>
            <a:normAutofit fontScale="85000" lnSpcReduction="20000"/>
          </a:bodyPr>
          <a:lstStyle/>
          <a:p>
            <a:pPr marL="0" indent="0" algn="r">
              <a:buNone/>
            </a:pPr>
            <a:endParaRPr lang="ru-RU" sz="2000" b="1" dirty="0"/>
          </a:p>
          <a:p>
            <a:pPr marL="0" indent="0" algn="just">
              <a:buNone/>
            </a:pPr>
            <a:endParaRPr lang="ru-RU" sz="2000" b="1" i="1" dirty="0"/>
          </a:p>
          <a:p>
            <a:pPr marL="0" indent="0" algn="just">
              <a:buNone/>
            </a:pPr>
            <a:endParaRPr lang="ru-RU" sz="2000" b="1" i="1" dirty="0"/>
          </a:p>
          <a:p>
            <a:pPr marL="342900" lvl="1" indent="-342900" algn="just">
              <a:buFont typeface="Arial" pitchFamily="34" charset="0"/>
              <a:buChar char="•"/>
            </a:pPr>
            <a:r>
              <a:rPr lang="en-US" sz="2900" dirty="0"/>
              <a:t>Following Ilyenkov, </a:t>
            </a:r>
            <a:r>
              <a:rPr lang="en-US" sz="2900" dirty="0" err="1"/>
              <a:t>Mareev</a:t>
            </a:r>
            <a:r>
              <a:rPr lang="en-US" sz="2900" dirty="0"/>
              <a:t> argued that the transformation of Marxism into a metaphysical version of philosophy was a consequence of the fact that Soviet society could realize only a formal socialization, and not the real one</a:t>
            </a:r>
            <a:r>
              <a:rPr lang="ru-RU" sz="2900" dirty="0"/>
              <a:t>. </a:t>
            </a:r>
            <a:r>
              <a:rPr lang="en-US" sz="2900" dirty="0"/>
              <a:t>The Soviet government that has stopped the movement to the real collectivization made the </a:t>
            </a:r>
            <a:r>
              <a:rPr lang="ru-RU" sz="2900" dirty="0"/>
              <a:t>«</a:t>
            </a:r>
            <a:r>
              <a:rPr lang="en-US" sz="2900" dirty="0"/>
              <a:t>general property</a:t>
            </a:r>
            <a:r>
              <a:rPr lang="ru-RU" sz="2900" dirty="0"/>
              <a:t>»</a:t>
            </a:r>
            <a:r>
              <a:rPr lang="en-US" sz="2900" dirty="0"/>
              <a:t> a prey for the </a:t>
            </a:r>
            <a:r>
              <a:rPr lang="en-US" sz="2900" dirty="0" err="1"/>
              <a:t>bureucracy</a:t>
            </a:r>
            <a:r>
              <a:rPr lang="en-US" sz="2900" dirty="0"/>
              <a:t>. But the failure of Soviet society was a part of the global crisis of modern society, where the technological progress is combined with the aggravation of alienation in its various forms</a:t>
            </a:r>
            <a:r>
              <a:rPr lang="ru-RU" sz="2900" dirty="0"/>
              <a:t>. </a:t>
            </a:r>
          </a:p>
          <a:p>
            <a:pPr algn="just"/>
            <a:r>
              <a:rPr lang="en-US" sz="2900" dirty="0" err="1"/>
              <a:t>Mareev</a:t>
            </a:r>
            <a:r>
              <a:rPr lang="en-US" sz="2900" dirty="0"/>
              <a:t> analyzed in detail the indicated socio-political reasons in the work “E.V. Ilyenkov and socialism "(Problems of Philosophy. 2004. No. 3. P. 101-110)</a:t>
            </a:r>
          </a:p>
          <a:p>
            <a:pPr algn="just"/>
            <a:r>
              <a:rPr lang="en-US" sz="2900" dirty="0"/>
              <a:t>He had a stoic attitude toward what happened to the Marxist theory and practice in the USSR. Admitting its´  defeat openly, he considered it to be temporary.</a:t>
            </a:r>
            <a:endParaRPr lang="ru-RU" sz="2900" dirty="0"/>
          </a:p>
          <a:p>
            <a:pPr marL="0" indent="0" algn="just">
              <a:buNone/>
            </a:pPr>
            <a:endParaRPr lang="ru-RU" sz="2900" b="1" i="1" dirty="0"/>
          </a:p>
        </p:txBody>
      </p:sp>
      <p:sp>
        <p:nvSpPr>
          <p:cNvPr id="4" name="Номер слайда 3"/>
          <p:cNvSpPr>
            <a:spLocks noGrp="1"/>
          </p:cNvSpPr>
          <p:nvPr>
            <p:ph type="sldNum" sz="quarter" idx="12"/>
          </p:nvPr>
        </p:nvSpPr>
        <p:spPr/>
        <p:txBody>
          <a:bodyPr/>
          <a:lstStyle/>
          <a:p>
            <a:fld id="{831F0A41-64A2-4CA6-B383-95B6907D0C1A}" type="slidenum">
              <a:rPr lang="ru-RU" smtClean="0"/>
              <a:t>9</a:t>
            </a:fld>
            <a:endParaRPr lang="ru-RU"/>
          </a:p>
        </p:txBody>
      </p:sp>
    </p:spTree>
    <p:extLst>
      <p:ext uri="{BB962C8B-B14F-4D97-AF65-F5344CB8AC3E}">
        <p14:creationId xmlns:p14="http://schemas.microsoft.com/office/powerpoint/2010/main" val="979931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a:t>Trip to Yerevan 1978</a:t>
            </a:r>
            <a:endParaRPr lang="ru-RU" sz="3600" dirty="0"/>
          </a:p>
        </p:txBody>
      </p:sp>
      <p:pic>
        <p:nvPicPr>
          <p:cNvPr id="5" name="Объект 4"/>
          <p:cNvPicPr>
            <a:picLocks noGrp="1" noChangeAspect="1"/>
          </p:cNvPicPr>
          <p:nvPr>
            <p:ph idx="1"/>
          </p:nvPr>
        </p:nvPicPr>
        <p:blipFill>
          <a:blip r:embed="rId2"/>
          <a:stretch>
            <a:fillRect/>
          </a:stretch>
        </p:blipFill>
        <p:spPr>
          <a:xfrm>
            <a:off x="251520" y="1417638"/>
            <a:ext cx="5023250" cy="3600000"/>
          </a:xfrm>
          <a:prstGeom prst="rect">
            <a:avLst/>
          </a:prstGeom>
        </p:spPr>
      </p:pic>
      <p:sp>
        <p:nvSpPr>
          <p:cNvPr id="4" name="Номер слайда 3"/>
          <p:cNvSpPr>
            <a:spLocks noGrp="1"/>
          </p:cNvSpPr>
          <p:nvPr>
            <p:ph type="sldNum" sz="quarter" idx="12"/>
          </p:nvPr>
        </p:nvSpPr>
        <p:spPr/>
        <p:txBody>
          <a:bodyPr/>
          <a:lstStyle/>
          <a:p>
            <a:fld id="{831F0A41-64A2-4CA6-B383-95B6907D0C1A}" type="slidenum">
              <a:rPr lang="ru-RU" smtClean="0"/>
              <a:t>10</a:t>
            </a:fld>
            <a:endParaRPr lang="ru-RU"/>
          </a:p>
        </p:txBody>
      </p:sp>
      <p:pic>
        <p:nvPicPr>
          <p:cNvPr id="6" name="Рисунок 5"/>
          <p:cNvPicPr>
            <a:picLocks noChangeAspect="1"/>
          </p:cNvPicPr>
          <p:nvPr/>
        </p:nvPicPr>
        <p:blipFill>
          <a:blip r:embed="rId3"/>
          <a:stretch>
            <a:fillRect/>
          </a:stretch>
        </p:blipFill>
        <p:spPr>
          <a:xfrm>
            <a:off x="4355976" y="3477605"/>
            <a:ext cx="4728408" cy="3348000"/>
          </a:xfrm>
          <a:prstGeom prst="rect">
            <a:avLst/>
          </a:prstGeom>
        </p:spPr>
      </p:pic>
    </p:spTree>
    <p:extLst>
      <p:ext uri="{BB962C8B-B14F-4D97-AF65-F5344CB8AC3E}">
        <p14:creationId xmlns:p14="http://schemas.microsoft.com/office/powerpoint/2010/main" val="3114350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b="1" dirty="0"/>
          </a:p>
        </p:txBody>
      </p:sp>
      <p:sp>
        <p:nvSpPr>
          <p:cNvPr id="3" name="Объект 2"/>
          <p:cNvSpPr>
            <a:spLocks noGrp="1"/>
          </p:cNvSpPr>
          <p:nvPr>
            <p:ph idx="1"/>
          </p:nvPr>
        </p:nvSpPr>
        <p:spPr/>
        <p:txBody>
          <a:bodyPr>
            <a:normAutofit/>
          </a:bodyPr>
          <a:lstStyle/>
          <a:p>
            <a:pPr marL="0" indent="0" algn="ctr">
              <a:buNone/>
            </a:pPr>
            <a:r>
              <a:rPr lang="en-US" sz="3600" b="1" dirty="0"/>
              <a:t>Thank you for your attention</a:t>
            </a:r>
            <a:r>
              <a:rPr lang="ru-RU" sz="3600" b="1" dirty="0"/>
              <a:t>! </a:t>
            </a:r>
            <a:endParaRPr lang="ru-RU" sz="3600" dirty="0"/>
          </a:p>
        </p:txBody>
      </p:sp>
      <p:sp>
        <p:nvSpPr>
          <p:cNvPr id="4" name="Номер слайда 3"/>
          <p:cNvSpPr>
            <a:spLocks noGrp="1"/>
          </p:cNvSpPr>
          <p:nvPr>
            <p:ph type="sldNum" sz="quarter" idx="12"/>
          </p:nvPr>
        </p:nvSpPr>
        <p:spPr/>
        <p:txBody>
          <a:bodyPr/>
          <a:lstStyle/>
          <a:p>
            <a:fld id="{831F0A41-64A2-4CA6-B383-95B6907D0C1A}" type="slidenum">
              <a:rPr lang="ru-RU" smtClean="0"/>
              <a:t>11</a:t>
            </a:fld>
            <a:endParaRPr lang="ru-RU"/>
          </a:p>
        </p:txBody>
      </p:sp>
    </p:spTree>
    <p:extLst>
      <p:ext uri="{BB962C8B-B14F-4D97-AF65-F5344CB8AC3E}">
        <p14:creationId xmlns:p14="http://schemas.microsoft.com/office/powerpoint/2010/main" val="228341136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4341</TotalTime>
  <Words>817</Words>
  <Application>Microsoft Office PowerPoint</Application>
  <PresentationFormat>Экран (4:3)</PresentationFormat>
  <Paragraphs>70</Paragraphs>
  <Slides>11</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11</vt:i4>
      </vt:variant>
    </vt:vector>
  </HeadingPairs>
  <TitlesOfParts>
    <vt:vector size="14" baseType="lpstr">
      <vt:lpstr>Arial</vt:lpstr>
      <vt:lpstr>Calibri</vt:lpstr>
      <vt:lpstr>Тема Office</vt:lpstr>
      <vt:lpstr>S.N. Mareev on paradoxes of Soviet philosophy  </vt:lpstr>
      <vt:lpstr>S. Mareev worked with Ilyenkov in the Theory of knowledge Sector in the Institute of Philosophy of the USSR from 1972 to 1979.</vt:lpstr>
      <vt:lpstr> </vt:lpstr>
      <vt:lpstr> </vt:lpstr>
      <vt:lpstr>Mareev argued: </vt:lpstr>
      <vt:lpstr> </vt:lpstr>
      <vt:lpstr>«Diamat» and «Istmat» (dialectic materialism and historical materialism)  as metaphysical version of the Marxist philosophy</vt:lpstr>
      <vt:lpstr> </vt:lpstr>
      <vt:lpstr> </vt:lpstr>
      <vt:lpstr>Trip to Yerevan 1978</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Nktz</dc:creator>
  <cp:lastModifiedBy>User</cp:lastModifiedBy>
  <cp:revision>366</cp:revision>
  <dcterms:created xsi:type="dcterms:W3CDTF">2016-02-11T11:22:43Z</dcterms:created>
  <dcterms:modified xsi:type="dcterms:W3CDTF">2020-09-10T10:18:55Z</dcterms:modified>
</cp:coreProperties>
</file>